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256" r:id="rId2"/>
    <p:sldId id="257" r:id="rId3"/>
    <p:sldId id="280" r:id="rId4"/>
    <p:sldId id="281" r:id="rId5"/>
    <p:sldId id="258" r:id="rId6"/>
    <p:sldId id="259" r:id="rId7"/>
    <p:sldId id="274" r:id="rId8"/>
    <p:sldId id="260" r:id="rId9"/>
    <p:sldId id="261" r:id="rId10"/>
    <p:sldId id="262" r:id="rId11"/>
    <p:sldId id="278" r:id="rId12"/>
    <p:sldId id="263" r:id="rId13"/>
    <p:sldId id="268" r:id="rId14"/>
    <p:sldId id="269" r:id="rId15"/>
    <p:sldId id="276" r:id="rId16"/>
    <p:sldId id="267" r:id="rId17"/>
    <p:sldId id="270" r:id="rId18"/>
    <p:sldId id="271" r:id="rId19"/>
    <p:sldId id="275" r:id="rId20"/>
    <p:sldId id="272" r:id="rId21"/>
    <p:sldId id="264" r:id="rId22"/>
    <p:sldId id="265" r:id="rId23"/>
    <p:sldId id="266" r:id="rId24"/>
    <p:sldId id="279" r:id="rId25"/>
  </p:sldIdLst>
  <p:sldSz cx="12192000" cy="6858000"/>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4A47ECB-16E0-4644-80AA-B5CF5E898ADA}">
          <p14:sldIdLst>
            <p14:sldId id="256"/>
            <p14:sldId id="257"/>
            <p14:sldId id="280"/>
            <p14:sldId id="281"/>
            <p14:sldId id="258"/>
            <p14:sldId id="259"/>
          </p14:sldIdLst>
        </p14:section>
        <p14:section name="Eligible Activites and Examples" id="{9FD35DD8-5804-4B81-9A76-2DDB9B595E89}">
          <p14:sldIdLst>
            <p14:sldId id="274"/>
            <p14:sldId id="260"/>
            <p14:sldId id="261"/>
            <p14:sldId id="262"/>
            <p14:sldId id="278"/>
            <p14:sldId id="263"/>
            <p14:sldId id="268"/>
            <p14:sldId id="269"/>
          </p14:sldIdLst>
        </p14:section>
        <p14:section name="Application Process" id="{CE5C2F9C-6A76-4943-98BB-82902436FD24}">
          <p14:sldIdLst>
            <p14:sldId id="276"/>
            <p14:sldId id="267"/>
            <p14:sldId id="270"/>
            <p14:sldId id="271"/>
          </p14:sldIdLst>
        </p14:section>
        <p14:section name="Tips and Best Practices" id="{4E79CAC6-8948-4D5A-9C7E-D8BFAD9ACD58}">
          <p14:sldIdLst>
            <p14:sldId id="275"/>
            <p14:sldId id="272"/>
            <p14:sldId id="264"/>
            <p14:sldId id="265"/>
            <p14:sldId id="266"/>
            <p14:sldId id="27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4" d="100"/>
          <a:sy n="114" d="100"/>
        </p:scale>
        <p:origin x="36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3408"/>
          </a:xfrm>
          <a:prstGeom prst="rect">
            <a:avLst/>
          </a:prstGeom>
        </p:spPr>
        <p:txBody>
          <a:bodyPr vert="horz" lIns="92830" tIns="46415" rIns="92830" bIns="46415" rtlCol="0"/>
          <a:lstStyle>
            <a:lvl1pPr algn="r">
              <a:defRPr sz="1200"/>
            </a:lvl1pPr>
          </a:lstStyle>
          <a:p>
            <a:fld id="{D1AC1952-6B8D-4FE2-8CF7-DF30E00FD590}" type="datetimeFigureOut">
              <a:rPr lang="en-US" smtClean="0"/>
              <a:t>10/7/2020</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2830" tIns="46415" rIns="92830" bIns="4641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7"/>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3407"/>
          </a:xfrm>
          <a:prstGeom prst="rect">
            <a:avLst/>
          </a:prstGeom>
        </p:spPr>
        <p:txBody>
          <a:bodyPr vert="horz" lIns="92830" tIns="46415" rIns="92830" bIns="46415" rtlCol="0" anchor="b"/>
          <a:lstStyle>
            <a:lvl1pPr algn="r">
              <a:defRPr sz="1200"/>
            </a:lvl1pPr>
          </a:lstStyle>
          <a:p>
            <a:fld id="{C4A6C469-86A0-4412-9B21-7C812E48D983}" type="slidenum">
              <a:rPr lang="en-US" smtClean="0"/>
              <a:t>‹#›</a:t>
            </a:fld>
            <a:endParaRPr lang="en-US"/>
          </a:p>
        </p:txBody>
      </p:sp>
    </p:spTree>
    <p:extLst>
      <p:ext uri="{BB962C8B-B14F-4D97-AF65-F5344CB8AC3E}">
        <p14:creationId xmlns:p14="http://schemas.microsoft.com/office/powerpoint/2010/main" val="1790082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E222389-FA54-40FA-8CE7-809659A269EA}" type="datetime1">
              <a:rPr lang="en-US" smtClean="0"/>
              <a:t>10/7/2020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DBFEC3-A045-4F72-B97F-935CD5594ABA}" type="datetime1">
              <a:rPr lang="en-US" smtClean="0"/>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0B7EA3B-8BFE-41F4-9F63-AB07C555B6C0}" type="datetime1">
              <a:rPr lang="en-US" smtClean="0"/>
              <a:t>10/7/2020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A0EFAE-DD87-46A9-A085-9B4DA1580803}" type="datetime1">
              <a:rPr lang="en-US" smtClean="0"/>
              <a:t>10/7/2020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2915660-D541-45D4-BD41-AB4C30901E4D}" type="datetime1">
              <a:rPr lang="en-US" smtClean="0"/>
              <a:t>10/7/2020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A250FB3-2072-40B1-B5B8-019641FDB32A}" type="datetime1">
              <a:rPr lang="en-US"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F0D14E-AD1F-454A-A1B3-06D3D132DA0A}" type="datetime1">
              <a:rPr lang="en-US" smtClean="0"/>
              <a:t>10/7/2020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493A350-15FA-40F0-A031-FAD790CA771C}" type="datetime1">
              <a:rPr lang="en-US" smtClean="0"/>
              <a:t>10/7/2020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ABC20-C7CF-48FF-B286-8B851950BBB9}" type="datetime1">
              <a:rPr lang="en-US" smtClean="0"/>
              <a:t>10/7/2020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B90E026-544C-4BDF-A3F6-16F726EA84D8}" type="datetime1">
              <a:rPr lang="en-US" smtClean="0"/>
              <a:t>10/7/2020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05434D-FC2B-4787-8C6A-AF21D33D4CD9}" type="datetime1">
              <a:rPr lang="en-US" smtClean="0"/>
              <a:t>10/7/2020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9616B84D-30B8-4299-892A-BD0B0C062DDC}" type="datetime1">
              <a:rPr lang="en-US" smtClean="0"/>
              <a:t>10/7/2020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home.treasury.gov/system/files/136/Coronavirus-Relief-Fund-Frequently-Asked-Questions.pdf" TargetMode="External"/><Relationship Id="rId2" Type="http://schemas.openxmlformats.org/officeDocument/2006/relationships/hyperlink" Target="https://home.treasury.gov/system/files/136/Coronavirus-Relief-Fund-Guidance-for-State-Territorial-Local-and-Tribal-Government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F0C5C-22F4-412A-870A-A56C28B2CC99}"/>
              </a:ext>
            </a:extLst>
          </p:cNvPr>
          <p:cNvSpPr>
            <a:spLocks noGrp="1"/>
          </p:cNvSpPr>
          <p:nvPr>
            <p:ph type="ctrTitle"/>
          </p:nvPr>
        </p:nvSpPr>
        <p:spPr/>
        <p:txBody>
          <a:bodyPr/>
          <a:lstStyle/>
          <a:p>
            <a:r>
              <a:rPr lang="en-US" dirty="0"/>
              <a:t>Introduction to coronavirus relief funds</a:t>
            </a:r>
          </a:p>
        </p:txBody>
      </p:sp>
      <p:sp>
        <p:nvSpPr>
          <p:cNvPr id="3" name="Subtitle 2">
            <a:extLst>
              <a:ext uri="{FF2B5EF4-FFF2-40B4-BE49-F238E27FC236}">
                <a16:creationId xmlns:a16="http://schemas.microsoft.com/office/drawing/2014/main" id="{F3D5A20F-8AEF-4683-879E-CAC1517BC188}"/>
              </a:ext>
            </a:extLst>
          </p:cNvPr>
          <p:cNvSpPr>
            <a:spLocks noGrp="1"/>
          </p:cNvSpPr>
          <p:nvPr>
            <p:ph type="subTitle" idx="1"/>
          </p:nvPr>
        </p:nvSpPr>
        <p:spPr/>
        <p:txBody>
          <a:bodyPr/>
          <a:lstStyle/>
          <a:p>
            <a:r>
              <a:rPr lang="en-US" dirty="0"/>
              <a:t>State of Arkansas MUNICIPALITIES AND counties</a:t>
            </a:r>
          </a:p>
        </p:txBody>
      </p:sp>
      <p:sp>
        <p:nvSpPr>
          <p:cNvPr id="4" name="Slide Number Placeholder 3">
            <a:extLst>
              <a:ext uri="{FF2B5EF4-FFF2-40B4-BE49-F238E27FC236}">
                <a16:creationId xmlns:a16="http://schemas.microsoft.com/office/drawing/2014/main" id="{BECD53C3-F451-41B2-9419-7A323CA6778D}"/>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160550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D0400-2F59-4208-AF4A-ABD5CDC09616}"/>
              </a:ext>
            </a:extLst>
          </p:cNvPr>
          <p:cNvSpPr>
            <a:spLocks noGrp="1"/>
          </p:cNvSpPr>
          <p:nvPr>
            <p:ph type="title"/>
          </p:nvPr>
        </p:nvSpPr>
        <p:spPr/>
        <p:txBody>
          <a:bodyPr/>
          <a:lstStyle/>
          <a:p>
            <a:r>
              <a:rPr lang="en-US" dirty="0"/>
              <a:t>CRF Eligible activities</a:t>
            </a:r>
          </a:p>
        </p:txBody>
      </p:sp>
      <p:sp>
        <p:nvSpPr>
          <p:cNvPr id="3" name="Content Placeholder 2">
            <a:extLst>
              <a:ext uri="{FF2B5EF4-FFF2-40B4-BE49-F238E27FC236}">
                <a16:creationId xmlns:a16="http://schemas.microsoft.com/office/drawing/2014/main" id="{19F48471-7687-484D-B018-F756F72216F3}"/>
              </a:ext>
            </a:extLst>
          </p:cNvPr>
          <p:cNvSpPr>
            <a:spLocks noGrp="1"/>
          </p:cNvSpPr>
          <p:nvPr>
            <p:ph idx="1"/>
          </p:nvPr>
        </p:nvSpPr>
        <p:spPr>
          <a:xfrm>
            <a:off x="581192" y="1881051"/>
            <a:ext cx="11029615" cy="4794069"/>
          </a:xfrm>
        </p:spPr>
        <p:txBody>
          <a:bodyPr>
            <a:noAutofit/>
          </a:bodyPr>
          <a:lstStyle/>
          <a:p>
            <a:pPr>
              <a:lnSpc>
                <a:spcPct val="160000"/>
              </a:lnSpc>
            </a:pPr>
            <a:r>
              <a:rPr lang="en-US" sz="1600" dirty="0"/>
              <a:t>Some specific examples of </a:t>
            </a:r>
            <a:r>
              <a:rPr lang="en-US" sz="1600" b="1" dirty="0"/>
              <a:t>eligible CRF </a:t>
            </a:r>
            <a:r>
              <a:rPr lang="en-US" sz="1600" dirty="0"/>
              <a:t>activities: </a:t>
            </a:r>
          </a:p>
          <a:p>
            <a:pPr lvl="1">
              <a:lnSpc>
                <a:spcPct val="160000"/>
              </a:lnSpc>
            </a:pPr>
            <a:r>
              <a:rPr lang="en-US" dirty="0"/>
              <a:t>Modifying facilities to alter public service operations to minimize infection spread and promote social distancing:</a:t>
            </a:r>
          </a:p>
          <a:p>
            <a:pPr lvl="2">
              <a:lnSpc>
                <a:spcPct val="160000"/>
              </a:lnSpc>
            </a:pPr>
            <a:r>
              <a:rPr lang="en-US" sz="1600" dirty="0"/>
              <a:t>Technological improvement and/or equipment (e.g. Wi-Fi hotspot access for telework opportunities for public employees, distance learning for students, or others measures to support social distancing);</a:t>
            </a:r>
          </a:p>
          <a:p>
            <a:pPr lvl="2">
              <a:lnSpc>
                <a:spcPct val="160000"/>
              </a:lnSpc>
            </a:pPr>
            <a:r>
              <a:rPr lang="en-US" sz="1600" dirty="0"/>
              <a:t>HVAC and air filtration improvements;</a:t>
            </a:r>
          </a:p>
          <a:p>
            <a:pPr lvl="2">
              <a:lnSpc>
                <a:spcPct val="160000"/>
              </a:lnSpc>
            </a:pPr>
            <a:r>
              <a:rPr lang="en-US" sz="1600" dirty="0"/>
              <a:t>Messaging, signage, or other communications related to social distancing and infection control within a public facility.</a:t>
            </a:r>
          </a:p>
          <a:p>
            <a:pPr lvl="1">
              <a:lnSpc>
                <a:spcPct val="160000"/>
              </a:lnSpc>
            </a:pPr>
            <a:r>
              <a:rPr lang="en-US" dirty="0"/>
              <a:t>Disinfecting public areas and other facilities to mitigate the spread of COVID-19.</a:t>
            </a:r>
          </a:p>
          <a:p>
            <a:pPr lvl="1">
              <a:lnSpc>
                <a:spcPct val="160000"/>
              </a:lnSpc>
            </a:pPr>
            <a:r>
              <a:rPr lang="en-US" dirty="0"/>
              <a:t>Providing non-congregate sheltering for essential employees or at-risk populations (homeless, seniors, survivors of domestic abuse, etc.) who cannot safely practice social distancing or quarantine. </a:t>
            </a:r>
          </a:p>
          <a:p>
            <a:pPr lvl="1">
              <a:lnSpc>
                <a:spcPct val="160000"/>
              </a:lnSpc>
            </a:pPr>
            <a:r>
              <a:rPr lang="en-US" dirty="0"/>
              <a:t>Public health education messaging, signage, or other communications related to social distancing and infection control.</a:t>
            </a:r>
          </a:p>
        </p:txBody>
      </p:sp>
      <p:sp>
        <p:nvSpPr>
          <p:cNvPr id="4" name="Slide Number Placeholder 3">
            <a:extLst>
              <a:ext uri="{FF2B5EF4-FFF2-40B4-BE49-F238E27FC236}">
                <a16:creationId xmlns:a16="http://schemas.microsoft.com/office/drawing/2014/main" id="{C1F07CC7-69B2-42A4-841F-D52C307FAFFD}"/>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706567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40B25-30BF-4624-BC89-2342C1B3F699}"/>
              </a:ext>
            </a:extLst>
          </p:cNvPr>
          <p:cNvSpPr>
            <a:spLocks noGrp="1"/>
          </p:cNvSpPr>
          <p:nvPr>
            <p:ph type="title"/>
          </p:nvPr>
        </p:nvSpPr>
        <p:spPr/>
        <p:txBody>
          <a:bodyPr/>
          <a:lstStyle/>
          <a:p>
            <a:r>
              <a:rPr lang="en-US" dirty="0"/>
              <a:t>Administrative Costs</a:t>
            </a:r>
          </a:p>
        </p:txBody>
      </p:sp>
      <p:sp>
        <p:nvSpPr>
          <p:cNvPr id="3" name="Content Placeholder 2">
            <a:extLst>
              <a:ext uri="{FF2B5EF4-FFF2-40B4-BE49-F238E27FC236}">
                <a16:creationId xmlns:a16="http://schemas.microsoft.com/office/drawing/2014/main" id="{F6187C8E-DEF2-418D-910A-3C9AC20B2F56}"/>
              </a:ext>
            </a:extLst>
          </p:cNvPr>
          <p:cNvSpPr>
            <a:spLocks noGrp="1"/>
          </p:cNvSpPr>
          <p:nvPr>
            <p:ph idx="1"/>
          </p:nvPr>
        </p:nvSpPr>
        <p:spPr>
          <a:xfrm>
            <a:off x="581192" y="1854927"/>
            <a:ext cx="11029615" cy="4860198"/>
          </a:xfrm>
        </p:spPr>
        <p:txBody>
          <a:bodyPr>
            <a:noAutofit/>
          </a:bodyPr>
          <a:lstStyle/>
          <a:p>
            <a:pPr>
              <a:lnSpc>
                <a:spcPct val="120000"/>
              </a:lnSpc>
            </a:pPr>
            <a:r>
              <a:rPr lang="en-US" sz="1500" dirty="0"/>
              <a:t>Administrative work necessary due to COVID-19 may be eligible for CRF funding:</a:t>
            </a:r>
          </a:p>
          <a:p>
            <a:pPr lvl="1">
              <a:lnSpc>
                <a:spcPct val="120000"/>
              </a:lnSpc>
            </a:pPr>
            <a:r>
              <a:rPr lang="en-US" sz="1500" dirty="0"/>
              <a:t>These costs are those associated with administering the CRF grant, </a:t>
            </a:r>
            <a:r>
              <a:rPr lang="en-US" sz="1500" b="1" dirty="0"/>
              <a:t>not </a:t>
            </a:r>
            <a:r>
              <a:rPr lang="en-US" sz="1500" dirty="0"/>
              <a:t>administrative costs associated with delivering a CRF eligible program; </a:t>
            </a:r>
          </a:p>
          <a:p>
            <a:pPr lvl="1">
              <a:lnSpc>
                <a:spcPct val="120000"/>
              </a:lnSpc>
            </a:pPr>
            <a:r>
              <a:rPr lang="en-US" sz="1500" dirty="0"/>
              <a:t>Adequate documentation and tracked employee time is required.</a:t>
            </a:r>
          </a:p>
          <a:p>
            <a:pPr>
              <a:lnSpc>
                <a:spcPct val="120000"/>
              </a:lnSpc>
            </a:pPr>
            <a:r>
              <a:rPr lang="en-US" sz="1500" dirty="0"/>
              <a:t>Examples include: </a:t>
            </a:r>
          </a:p>
          <a:p>
            <a:pPr lvl="1">
              <a:lnSpc>
                <a:spcPct val="120000"/>
              </a:lnSpc>
            </a:pPr>
            <a:r>
              <a:rPr lang="en-US" sz="1500" dirty="0"/>
              <a:t>Documentation retention required to comply with federal guidance;</a:t>
            </a:r>
          </a:p>
          <a:p>
            <a:pPr lvl="1">
              <a:lnSpc>
                <a:spcPct val="120000"/>
              </a:lnSpc>
            </a:pPr>
            <a:r>
              <a:rPr lang="en-US" sz="1500" dirty="0"/>
              <a:t>Expenses related to reporting requirements;</a:t>
            </a:r>
          </a:p>
          <a:p>
            <a:pPr lvl="1">
              <a:lnSpc>
                <a:spcPct val="120000"/>
              </a:lnSpc>
            </a:pPr>
            <a:r>
              <a:rPr lang="en-US" sz="1500" dirty="0"/>
              <a:t>Expenses related to auditing under the Single Audit Act.</a:t>
            </a:r>
          </a:p>
          <a:p>
            <a:pPr>
              <a:lnSpc>
                <a:spcPct val="120000"/>
              </a:lnSpc>
            </a:pPr>
            <a:r>
              <a:rPr lang="en-US" sz="1500" dirty="0"/>
              <a:t>Examples that </a:t>
            </a:r>
            <a:r>
              <a:rPr lang="en-US" sz="1500" b="1" dirty="0"/>
              <a:t>should not</a:t>
            </a:r>
            <a:r>
              <a:rPr lang="en-US" sz="1500" dirty="0"/>
              <a:t> be reported as administrative costs but would still be deemed eligible if reported accurately under another eligible reporting category:</a:t>
            </a:r>
          </a:p>
          <a:p>
            <a:pPr lvl="1">
              <a:lnSpc>
                <a:spcPct val="120000"/>
              </a:lnSpc>
            </a:pPr>
            <a:r>
              <a:rPr lang="en-US" sz="1500" dirty="0"/>
              <a:t>Administrative leave pay pursuant to Family First Coronavirus Response Act (FFCRA) – Report under one of the two eligible reporting categories for payroll for public employees;</a:t>
            </a:r>
          </a:p>
          <a:p>
            <a:pPr lvl="1">
              <a:lnSpc>
                <a:spcPct val="120000"/>
              </a:lnSpc>
            </a:pPr>
            <a:r>
              <a:rPr lang="en-US" sz="1500" dirty="0"/>
              <a:t>Communication costs related to public health information and outreach fall under </a:t>
            </a:r>
            <a:r>
              <a:rPr lang="en-US" sz="1500" b="1" dirty="0"/>
              <a:t>public health measures.</a:t>
            </a:r>
          </a:p>
        </p:txBody>
      </p:sp>
      <p:sp>
        <p:nvSpPr>
          <p:cNvPr id="4" name="Slide Number Placeholder 3">
            <a:extLst>
              <a:ext uri="{FF2B5EF4-FFF2-40B4-BE49-F238E27FC236}">
                <a16:creationId xmlns:a16="http://schemas.microsoft.com/office/drawing/2014/main" id="{E1A19CF7-AEAC-4749-9EA8-51EF2060178C}"/>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016902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7D304-4A83-411D-BA1F-8793713A23C9}"/>
              </a:ext>
            </a:extLst>
          </p:cNvPr>
          <p:cNvSpPr>
            <a:spLocks noGrp="1"/>
          </p:cNvSpPr>
          <p:nvPr>
            <p:ph type="title"/>
          </p:nvPr>
        </p:nvSpPr>
        <p:spPr/>
        <p:txBody>
          <a:bodyPr/>
          <a:lstStyle/>
          <a:p>
            <a:r>
              <a:rPr lang="en-US" dirty="0">
                <a:solidFill>
                  <a:srgbClr val="92D050"/>
                </a:solidFill>
              </a:rPr>
              <a:t>Example: </a:t>
            </a:r>
            <a:r>
              <a:rPr lang="en-US" dirty="0"/>
              <a:t>Expanding Broadband Access – Public Health Measures</a:t>
            </a:r>
          </a:p>
        </p:txBody>
      </p:sp>
      <p:graphicFrame>
        <p:nvGraphicFramePr>
          <p:cNvPr id="5" name="Table 5">
            <a:extLst>
              <a:ext uri="{FF2B5EF4-FFF2-40B4-BE49-F238E27FC236}">
                <a16:creationId xmlns:a16="http://schemas.microsoft.com/office/drawing/2014/main" id="{01428BAC-7919-4BFC-924C-BC6616B32D9D}"/>
              </a:ext>
            </a:extLst>
          </p:cNvPr>
          <p:cNvGraphicFramePr>
            <a:graphicFrameLocks noGrp="1"/>
          </p:cNvGraphicFramePr>
          <p:nvPr>
            <p:ph idx="1"/>
            <p:extLst>
              <p:ext uri="{D42A27DB-BD31-4B8C-83A1-F6EECF244321}">
                <p14:modId xmlns:p14="http://schemas.microsoft.com/office/powerpoint/2010/main" val="2971287697"/>
              </p:ext>
            </p:extLst>
          </p:nvPr>
        </p:nvGraphicFramePr>
        <p:xfrm>
          <a:off x="581025" y="2181225"/>
          <a:ext cx="11029950" cy="4704080"/>
        </p:xfrm>
        <a:graphic>
          <a:graphicData uri="http://schemas.openxmlformats.org/drawingml/2006/table">
            <a:tbl>
              <a:tblPr firstRow="1" bandRow="1">
                <a:tableStyleId>{5C22544A-7EE6-4342-B048-85BDC9FD1C3A}</a:tableStyleId>
              </a:tblPr>
              <a:tblGrid>
                <a:gridCol w="5514975">
                  <a:extLst>
                    <a:ext uri="{9D8B030D-6E8A-4147-A177-3AD203B41FA5}">
                      <a16:colId xmlns:a16="http://schemas.microsoft.com/office/drawing/2014/main" val="3920352781"/>
                    </a:ext>
                  </a:extLst>
                </a:gridCol>
                <a:gridCol w="5514975">
                  <a:extLst>
                    <a:ext uri="{9D8B030D-6E8A-4147-A177-3AD203B41FA5}">
                      <a16:colId xmlns:a16="http://schemas.microsoft.com/office/drawing/2014/main" val="37869087"/>
                    </a:ext>
                  </a:extLst>
                </a:gridCol>
              </a:tblGrid>
              <a:tr h="377417">
                <a:tc gridSpan="2">
                  <a:txBody>
                    <a:bodyPr/>
                    <a:lstStyle/>
                    <a:p>
                      <a:r>
                        <a:rPr lang="en-US" b="0" dirty="0"/>
                        <a:t>A Municipality or County invests in new technology and equipment to establish community sites as internet hotspots for students, public employees, and citizens who may have limited or no internet access to support distance learning, telework, and telemedicine.  Funding is for equipment purchases and services through December 15, 2020. </a:t>
                      </a:r>
                    </a:p>
                  </a:txBody>
                  <a:tcPr/>
                </a:tc>
                <a:tc hMerge="1">
                  <a:txBody>
                    <a:bodyPr/>
                    <a:lstStyle/>
                    <a:p>
                      <a:endParaRPr lang="en-US" dirty="0"/>
                    </a:p>
                  </a:txBody>
                  <a:tcPr/>
                </a:tc>
                <a:extLst>
                  <a:ext uri="{0D108BD9-81ED-4DB2-BD59-A6C34878D82A}">
                    <a16:rowId xmlns:a16="http://schemas.microsoft.com/office/drawing/2014/main" val="1696767521"/>
                  </a:ext>
                </a:extLst>
              </a:tr>
              <a:tr h="370840">
                <a:tc>
                  <a:txBody>
                    <a:bodyPr/>
                    <a:lstStyle/>
                    <a:p>
                      <a:r>
                        <a:rPr lang="en-US" dirty="0"/>
                        <a:t>CRF Criteria</a:t>
                      </a:r>
                    </a:p>
                  </a:txBody>
                  <a:tcPr>
                    <a:solidFill>
                      <a:schemeClr val="accent1">
                        <a:lumMod val="60000"/>
                        <a:lumOff val="40000"/>
                      </a:schemeClr>
                    </a:solidFill>
                  </a:tcPr>
                </a:tc>
                <a:tc>
                  <a:txBody>
                    <a:bodyPr/>
                    <a:lstStyle/>
                    <a:p>
                      <a:r>
                        <a:rPr lang="en-US" dirty="0"/>
                        <a:t>Justification</a:t>
                      </a:r>
                    </a:p>
                  </a:txBody>
                  <a:tcPr>
                    <a:solidFill>
                      <a:schemeClr val="accent1">
                        <a:lumMod val="60000"/>
                        <a:lumOff val="40000"/>
                      </a:schemeClr>
                    </a:solidFill>
                  </a:tcPr>
                </a:tc>
                <a:extLst>
                  <a:ext uri="{0D108BD9-81ED-4DB2-BD59-A6C34878D82A}">
                    <a16:rowId xmlns:a16="http://schemas.microsoft.com/office/drawing/2014/main" val="3135852387"/>
                  </a:ext>
                </a:extLst>
              </a:tr>
              <a:tr h="370840">
                <a:tc>
                  <a:txBody>
                    <a:bodyPr/>
                    <a:lstStyle/>
                    <a:p>
                      <a:pPr marL="0" algn="l" defTabSz="457200" rtl="0" eaLnBrk="1" latinLnBrk="0" hangingPunct="1"/>
                      <a:r>
                        <a:rPr lang="en-US" sz="1600" kern="1200" dirty="0">
                          <a:solidFill>
                            <a:schemeClr val="dk1"/>
                          </a:solidFill>
                          <a:latin typeface="+mn-lt"/>
                          <a:ea typeface="+mn-ea"/>
                          <a:cs typeface="+mn-cs"/>
                        </a:rPr>
                        <a:t>Can the cost be lawfully funded by an approved budget line?</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No, this was not budgeted prior to COVID-19.</a:t>
                      </a:r>
                    </a:p>
                  </a:txBody>
                  <a:tcPr anchor="ctr"/>
                </a:tc>
                <a:extLst>
                  <a:ext uri="{0D108BD9-81ED-4DB2-BD59-A6C34878D82A}">
                    <a16:rowId xmlns:a16="http://schemas.microsoft.com/office/drawing/2014/main" val="295115294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Will the cost be incurred between March 1 – December 15, 2020?</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Yes</a:t>
                      </a:r>
                    </a:p>
                  </a:txBody>
                  <a:tcPr anchor="ctr"/>
                </a:tc>
                <a:extLst>
                  <a:ext uri="{0D108BD9-81ED-4DB2-BD59-A6C34878D82A}">
                    <a16:rowId xmlns:a16="http://schemas.microsoft.com/office/drawing/2014/main" val="390131227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Is the cost </a:t>
                      </a:r>
                      <a:r>
                        <a:rPr lang="en-US" sz="1600" b="1" kern="1200" dirty="0">
                          <a:solidFill>
                            <a:schemeClr val="dk1"/>
                          </a:solidFill>
                          <a:latin typeface="+mn-lt"/>
                          <a:ea typeface="+mn-ea"/>
                          <a:cs typeface="+mn-cs"/>
                        </a:rPr>
                        <a:t>necessary</a:t>
                      </a:r>
                      <a:r>
                        <a:rPr lang="en-US" sz="1600" kern="1200" dirty="0">
                          <a:solidFill>
                            <a:schemeClr val="dk1"/>
                          </a:solidFill>
                          <a:latin typeface="+mn-lt"/>
                          <a:ea typeface="+mn-ea"/>
                          <a:cs typeface="+mn-cs"/>
                        </a:rPr>
                        <a:t> for the local government to respond to, mitigate, or prevent the spread of COVID-19?</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Without Community Hot Spots, distance learning, telework and telemedicine will be unavailable to citizens and social distancing compromised. </a:t>
                      </a:r>
                    </a:p>
                  </a:txBody>
                  <a:tcPr anchor="ctr"/>
                </a:tc>
                <a:extLst>
                  <a:ext uri="{0D108BD9-81ED-4DB2-BD59-A6C34878D82A}">
                    <a16:rowId xmlns:a16="http://schemas.microsoft.com/office/drawing/2014/main" val="30270120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Is the activity identified cover medical expenses, public health expenses, facilitating compliance with COVID-19-related public health measures, or economic support?</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Activity supports compliance with </a:t>
                      </a:r>
                      <a:r>
                        <a:rPr lang="en-US" sz="1600" b="1" kern="1200" dirty="0">
                          <a:solidFill>
                            <a:schemeClr val="dk1"/>
                          </a:solidFill>
                          <a:latin typeface="+mn-lt"/>
                          <a:ea typeface="+mn-ea"/>
                          <a:cs typeface="+mn-cs"/>
                        </a:rPr>
                        <a:t>public health measures </a:t>
                      </a:r>
                      <a:r>
                        <a:rPr lang="en-US" sz="1600" kern="1200" dirty="0">
                          <a:solidFill>
                            <a:schemeClr val="dk1"/>
                          </a:solidFill>
                          <a:latin typeface="+mn-lt"/>
                          <a:ea typeface="+mn-ea"/>
                          <a:cs typeface="+mn-cs"/>
                        </a:rPr>
                        <a:t>and supports social distance learning due to school closings for COVID-19.</a:t>
                      </a:r>
                    </a:p>
                  </a:txBody>
                  <a:tcPr anchor="ctr"/>
                </a:tc>
                <a:extLst>
                  <a:ext uri="{0D108BD9-81ED-4DB2-BD59-A6C34878D82A}">
                    <a16:rowId xmlns:a16="http://schemas.microsoft.com/office/drawing/2014/main" val="149201710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For payroll costs, are public employees performing work that is both </a:t>
                      </a:r>
                      <a:r>
                        <a:rPr lang="en-US" sz="1600" b="1" i="0" u="none" kern="1200" dirty="0">
                          <a:solidFill>
                            <a:schemeClr val="dk1"/>
                          </a:solidFill>
                          <a:latin typeface="+mn-lt"/>
                          <a:ea typeface="+mn-ea"/>
                          <a:cs typeface="+mn-cs"/>
                        </a:rPr>
                        <a:t>substantially dedicated </a:t>
                      </a:r>
                      <a:r>
                        <a:rPr lang="en-US" sz="1600" kern="1200" dirty="0">
                          <a:solidFill>
                            <a:schemeClr val="dk1"/>
                          </a:solidFill>
                          <a:latin typeface="+mn-lt"/>
                          <a:ea typeface="+mn-ea"/>
                          <a:cs typeface="+mn-cs"/>
                        </a:rPr>
                        <a:t>and </a:t>
                      </a:r>
                      <a:r>
                        <a:rPr lang="en-US" sz="1600" b="1" kern="1200" dirty="0">
                          <a:solidFill>
                            <a:schemeClr val="dk1"/>
                          </a:solidFill>
                          <a:latin typeface="+mn-lt"/>
                          <a:ea typeface="+mn-ea"/>
                          <a:cs typeface="+mn-cs"/>
                        </a:rPr>
                        <a:t>substantially different </a:t>
                      </a:r>
                      <a:r>
                        <a:rPr lang="en-US" sz="1600" kern="1200" dirty="0">
                          <a:solidFill>
                            <a:schemeClr val="dk1"/>
                          </a:solidFill>
                          <a:latin typeface="+mn-lt"/>
                          <a:ea typeface="+mn-ea"/>
                          <a:cs typeface="+mn-cs"/>
                        </a:rPr>
                        <a:t>than their budgeted role?</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Time for public employees setting up and operating sites may be eligible, though limited to actual time worked on activity.</a:t>
                      </a:r>
                    </a:p>
                  </a:txBody>
                  <a:tcPr anchor="ctr"/>
                </a:tc>
                <a:extLst>
                  <a:ext uri="{0D108BD9-81ED-4DB2-BD59-A6C34878D82A}">
                    <a16:rowId xmlns:a16="http://schemas.microsoft.com/office/drawing/2014/main" val="2491655032"/>
                  </a:ext>
                </a:extLst>
              </a:tr>
            </a:tbl>
          </a:graphicData>
        </a:graphic>
      </p:graphicFrame>
      <p:sp>
        <p:nvSpPr>
          <p:cNvPr id="3" name="Slide Number Placeholder 2">
            <a:extLst>
              <a:ext uri="{FF2B5EF4-FFF2-40B4-BE49-F238E27FC236}">
                <a16:creationId xmlns:a16="http://schemas.microsoft.com/office/drawing/2014/main" id="{C6F75A7D-49C5-4000-94C0-F030FB26F5A0}"/>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553658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7D304-4A83-411D-BA1F-8793713A23C9}"/>
              </a:ext>
            </a:extLst>
          </p:cNvPr>
          <p:cNvSpPr>
            <a:spLocks noGrp="1"/>
          </p:cNvSpPr>
          <p:nvPr>
            <p:ph type="title"/>
          </p:nvPr>
        </p:nvSpPr>
        <p:spPr/>
        <p:txBody>
          <a:bodyPr/>
          <a:lstStyle/>
          <a:p>
            <a:r>
              <a:rPr lang="en-US" dirty="0">
                <a:solidFill>
                  <a:srgbClr val="92D050"/>
                </a:solidFill>
              </a:rPr>
              <a:t>Example: </a:t>
            </a:r>
            <a:r>
              <a:rPr lang="en-US" dirty="0"/>
              <a:t>modifying office spaces – Public Health Measures</a:t>
            </a:r>
          </a:p>
        </p:txBody>
      </p:sp>
      <p:graphicFrame>
        <p:nvGraphicFramePr>
          <p:cNvPr id="5" name="Table 5">
            <a:extLst>
              <a:ext uri="{FF2B5EF4-FFF2-40B4-BE49-F238E27FC236}">
                <a16:creationId xmlns:a16="http://schemas.microsoft.com/office/drawing/2014/main" id="{01428BAC-7919-4BFC-924C-BC6616B32D9D}"/>
              </a:ext>
            </a:extLst>
          </p:cNvPr>
          <p:cNvGraphicFramePr>
            <a:graphicFrameLocks noGrp="1"/>
          </p:cNvGraphicFramePr>
          <p:nvPr>
            <p:ph idx="1"/>
            <p:extLst>
              <p:ext uri="{D42A27DB-BD31-4B8C-83A1-F6EECF244321}">
                <p14:modId xmlns:p14="http://schemas.microsoft.com/office/powerpoint/2010/main" val="259125741"/>
              </p:ext>
            </p:extLst>
          </p:nvPr>
        </p:nvGraphicFramePr>
        <p:xfrm>
          <a:off x="581025" y="2181225"/>
          <a:ext cx="11029950" cy="4460240"/>
        </p:xfrm>
        <a:graphic>
          <a:graphicData uri="http://schemas.openxmlformats.org/drawingml/2006/table">
            <a:tbl>
              <a:tblPr firstRow="1" bandRow="1">
                <a:tableStyleId>{5C22544A-7EE6-4342-B048-85BDC9FD1C3A}</a:tableStyleId>
              </a:tblPr>
              <a:tblGrid>
                <a:gridCol w="5514975">
                  <a:extLst>
                    <a:ext uri="{9D8B030D-6E8A-4147-A177-3AD203B41FA5}">
                      <a16:colId xmlns:a16="http://schemas.microsoft.com/office/drawing/2014/main" val="3920352781"/>
                    </a:ext>
                  </a:extLst>
                </a:gridCol>
                <a:gridCol w="5514975">
                  <a:extLst>
                    <a:ext uri="{9D8B030D-6E8A-4147-A177-3AD203B41FA5}">
                      <a16:colId xmlns:a16="http://schemas.microsoft.com/office/drawing/2014/main" val="37869087"/>
                    </a:ext>
                  </a:extLst>
                </a:gridCol>
              </a:tblGrid>
              <a:tr h="377417">
                <a:tc gridSpan="2">
                  <a:txBody>
                    <a:bodyPr/>
                    <a:lstStyle/>
                    <a:p>
                      <a:r>
                        <a:rPr lang="en-US" b="0" dirty="0"/>
                        <a:t>A Municipality or County office is retrofitting working spaces as part of the reopening plan with additional furniture and fixtures, such as higher cubicle walls or new furniture that will accommodate a socially-distant layout, and messaging, signage or other communications to meet CDC recommendations to mitigate the spread of COVID-19.</a:t>
                      </a:r>
                    </a:p>
                  </a:txBody>
                  <a:tcPr/>
                </a:tc>
                <a:tc hMerge="1">
                  <a:txBody>
                    <a:bodyPr/>
                    <a:lstStyle/>
                    <a:p>
                      <a:endParaRPr lang="en-US" dirty="0"/>
                    </a:p>
                  </a:txBody>
                  <a:tcPr/>
                </a:tc>
                <a:extLst>
                  <a:ext uri="{0D108BD9-81ED-4DB2-BD59-A6C34878D82A}">
                    <a16:rowId xmlns:a16="http://schemas.microsoft.com/office/drawing/2014/main" val="1696767521"/>
                  </a:ext>
                </a:extLst>
              </a:tr>
              <a:tr h="370840">
                <a:tc>
                  <a:txBody>
                    <a:bodyPr/>
                    <a:lstStyle/>
                    <a:p>
                      <a:r>
                        <a:rPr lang="en-US" dirty="0"/>
                        <a:t>CRF Criteria</a:t>
                      </a:r>
                    </a:p>
                  </a:txBody>
                  <a:tcPr>
                    <a:solidFill>
                      <a:schemeClr val="accent1">
                        <a:lumMod val="60000"/>
                        <a:lumOff val="40000"/>
                      </a:schemeClr>
                    </a:solidFill>
                  </a:tcPr>
                </a:tc>
                <a:tc>
                  <a:txBody>
                    <a:bodyPr/>
                    <a:lstStyle/>
                    <a:p>
                      <a:r>
                        <a:rPr lang="en-US" dirty="0"/>
                        <a:t>Justification</a:t>
                      </a:r>
                    </a:p>
                  </a:txBody>
                  <a:tcPr>
                    <a:solidFill>
                      <a:schemeClr val="accent1">
                        <a:lumMod val="60000"/>
                        <a:lumOff val="40000"/>
                      </a:schemeClr>
                    </a:solidFill>
                  </a:tcPr>
                </a:tc>
                <a:extLst>
                  <a:ext uri="{0D108BD9-81ED-4DB2-BD59-A6C34878D82A}">
                    <a16:rowId xmlns:a16="http://schemas.microsoft.com/office/drawing/2014/main" val="3135852387"/>
                  </a:ext>
                </a:extLst>
              </a:tr>
              <a:tr h="370840">
                <a:tc>
                  <a:txBody>
                    <a:bodyPr/>
                    <a:lstStyle/>
                    <a:p>
                      <a:pPr marL="0" algn="l" defTabSz="457200" rtl="0" eaLnBrk="1" latinLnBrk="0" hangingPunct="1"/>
                      <a:r>
                        <a:rPr lang="en-US" sz="1600" kern="1200" dirty="0">
                          <a:solidFill>
                            <a:schemeClr val="dk1"/>
                          </a:solidFill>
                          <a:latin typeface="+mn-lt"/>
                          <a:ea typeface="+mn-ea"/>
                          <a:cs typeface="+mn-cs"/>
                        </a:rPr>
                        <a:t>Can the cost be lawfully funded by an approved budget line?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No, this was not budgeted prior to COVID-19.</a:t>
                      </a:r>
                    </a:p>
                  </a:txBody>
                  <a:tcPr anchor="ctr"/>
                </a:tc>
                <a:extLst>
                  <a:ext uri="{0D108BD9-81ED-4DB2-BD59-A6C34878D82A}">
                    <a16:rowId xmlns:a16="http://schemas.microsoft.com/office/drawing/2014/main" val="295115294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Will the cost be incurred between March 1 – December 15, 2020?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Yes, the Entity would need to confirm timeline.</a:t>
                      </a:r>
                    </a:p>
                  </a:txBody>
                  <a:tcPr anchor="ctr"/>
                </a:tc>
                <a:extLst>
                  <a:ext uri="{0D108BD9-81ED-4DB2-BD59-A6C34878D82A}">
                    <a16:rowId xmlns:a16="http://schemas.microsoft.com/office/drawing/2014/main" val="390131227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Is the cost </a:t>
                      </a:r>
                      <a:r>
                        <a:rPr lang="en-US" sz="1600" b="1" kern="1200" dirty="0">
                          <a:solidFill>
                            <a:schemeClr val="dk1"/>
                          </a:solidFill>
                          <a:latin typeface="+mn-lt"/>
                          <a:ea typeface="+mn-ea"/>
                          <a:cs typeface="+mn-cs"/>
                        </a:rPr>
                        <a:t>necessary</a:t>
                      </a:r>
                      <a:r>
                        <a:rPr lang="en-US" sz="1600" kern="1200" dirty="0">
                          <a:solidFill>
                            <a:schemeClr val="dk1"/>
                          </a:solidFill>
                          <a:latin typeface="+mn-lt"/>
                          <a:ea typeface="+mn-ea"/>
                          <a:cs typeface="+mn-cs"/>
                        </a:rPr>
                        <a:t> for the local government to respond to, mitigate, or prevent the spread of COVID-19?</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The Entity is taking measures to protect public employees and mitigate spread of COVID-19.</a:t>
                      </a:r>
                    </a:p>
                  </a:txBody>
                  <a:tcPr anchor="ctr"/>
                </a:tc>
                <a:extLst>
                  <a:ext uri="{0D108BD9-81ED-4DB2-BD59-A6C34878D82A}">
                    <a16:rowId xmlns:a16="http://schemas.microsoft.com/office/drawing/2014/main" val="30270120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Is the activity identified cover medical expenses, public health expenses, facilitating compliance with COVID-19-related public health measures, or economic support?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Activity supports compliance with public health measure recommendations from CDC.</a:t>
                      </a:r>
                    </a:p>
                  </a:txBody>
                  <a:tcPr anchor="ctr"/>
                </a:tc>
                <a:extLst>
                  <a:ext uri="{0D108BD9-81ED-4DB2-BD59-A6C34878D82A}">
                    <a16:rowId xmlns:a16="http://schemas.microsoft.com/office/drawing/2014/main" val="149201710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For payroll costs, are public employees performing work that is both </a:t>
                      </a:r>
                      <a:r>
                        <a:rPr lang="en-US" sz="1600" b="1" i="0" u="none" kern="1200" dirty="0">
                          <a:solidFill>
                            <a:schemeClr val="dk1"/>
                          </a:solidFill>
                          <a:latin typeface="+mn-lt"/>
                          <a:ea typeface="+mn-ea"/>
                          <a:cs typeface="+mn-cs"/>
                        </a:rPr>
                        <a:t>substantially dedicated </a:t>
                      </a:r>
                      <a:r>
                        <a:rPr lang="en-US" sz="1600" kern="1200" dirty="0">
                          <a:solidFill>
                            <a:schemeClr val="dk1"/>
                          </a:solidFill>
                          <a:latin typeface="+mn-lt"/>
                          <a:ea typeface="+mn-ea"/>
                          <a:cs typeface="+mn-cs"/>
                        </a:rPr>
                        <a:t>and </a:t>
                      </a:r>
                      <a:r>
                        <a:rPr lang="en-US" sz="1600" b="1" kern="1200" dirty="0">
                          <a:solidFill>
                            <a:schemeClr val="dk1"/>
                          </a:solidFill>
                          <a:latin typeface="+mn-lt"/>
                          <a:ea typeface="+mn-ea"/>
                          <a:cs typeface="+mn-cs"/>
                        </a:rPr>
                        <a:t>substantially different </a:t>
                      </a:r>
                      <a:r>
                        <a:rPr lang="en-US" sz="1600" kern="1200" dirty="0">
                          <a:solidFill>
                            <a:schemeClr val="dk1"/>
                          </a:solidFill>
                          <a:latin typeface="+mn-lt"/>
                          <a:ea typeface="+mn-ea"/>
                          <a:cs typeface="+mn-cs"/>
                        </a:rPr>
                        <a:t>than their budgeted role?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Time for public employees installing/moving furniture may be eligible, though limited to actual time worked on activity.</a:t>
                      </a:r>
                    </a:p>
                  </a:txBody>
                  <a:tcPr anchor="ctr"/>
                </a:tc>
                <a:extLst>
                  <a:ext uri="{0D108BD9-81ED-4DB2-BD59-A6C34878D82A}">
                    <a16:rowId xmlns:a16="http://schemas.microsoft.com/office/drawing/2014/main" val="2491655032"/>
                  </a:ext>
                </a:extLst>
              </a:tr>
            </a:tbl>
          </a:graphicData>
        </a:graphic>
      </p:graphicFrame>
      <p:sp>
        <p:nvSpPr>
          <p:cNvPr id="3" name="Slide Number Placeholder 2">
            <a:extLst>
              <a:ext uri="{FF2B5EF4-FFF2-40B4-BE49-F238E27FC236}">
                <a16:creationId xmlns:a16="http://schemas.microsoft.com/office/drawing/2014/main" id="{DCF5142D-1D78-4218-867D-9B97071ACE37}"/>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743398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7D304-4A83-411D-BA1F-8793713A23C9}"/>
              </a:ext>
            </a:extLst>
          </p:cNvPr>
          <p:cNvSpPr>
            <a:spLocks noGrp="1"/>
          </p:cNvSpPr>
          <p:nvPr>
            <p:ph type="title"/>
          </p:nvPr>
        </p:nvSpPr>
        <p:spPr/>
        <p:txBody>
          <a:bodyPr/>
          <a:lstStyle/>
          <a:p>
            <a:r>
              <a:rPr lang="en-US" dirty="0">
                <a:solidFill>
                  <a:srgbClr val="92D050"/>
                </a:solidFill>
              </a:rPr>
              <a:t>Example: </a:t>
            </a:r>
            <a:r>
              <a:rPr lang="en-US" dirty="0"/>
              <a:t>IMPROVING AIR FLOW– Public Health Measures</a:t>
            </a:r>
          </a:p>
        </p:txBody>
      </p:sp>
      <p:graphicFrame>
        <p:nvGraphicFramePr>
          <p:cNvPr id="5" name="Table 5">
            <a:extLst>
              <a:ext uri="{FF2B5EF4-FFF2-40B4-BE49-F238E27FC236}">
                <a16:creationId xmlns:a16="http://schemas.microsoft.com/office/drawing/2014/main" id="{01428BAC-7919-4BFC-924C-BC6616B32D9D}"/>
              </a:ext>
            </a:extLst>
          </p:cNvPr>
          <p:cNvGraphicFramePr>
            <a:graphicFrameLocks noGrp="1"/>
          </p:cNvGraphicFramePr>
          <p:nvPr>
            <p:ph idx="1"/>
            <p:extLst>
              <p:ext uri="{D42A27DB-BD31-4B8C-83A1-F6EECF244321}">
                <p14:modId xmlns:p14="http://schemas.microsoft.com/office/powerpoint/2010/main" val="414425239"/>
              </p:ext>
            </p:extLst>
          </p:nvPr>
        </p:nvGraphicFramePr>
        <p:xfrm>
          <a:off x="581025" y="2181225"/>
          <a:ext cx="11029950" cy="4704080"/>
        </p:xfrm>
        <a:graphic>
          <a:graphicData uri="http://schemas.openxmlformats.org/drawingml/2006/table">
            <a:tbl>
              <a:tblPr firstRow="1" bandRow="1">
                <a:tableStyleId>{5C22544A-7EE6-4342-B048-85BDC9FD1C3A}</a:tableStyleId>
              </a:tblPr>
              <a:tblGrid>
                <a:gridCol w="5514975">
                  <a:extLst>
                    <a:ext uri="{9D8B030D-6E8A-4147-A177-3AD203B41FA5}">
                      <a16:colId xmlns:a16="http://schemas.microsoft.com/office/drawing/2014/main" val="3920352781"/>
                    </a:ext>
                  </a:extLst>
                </a:gridCol>
                <a:gridCol w="5514975">
                  <a:extLst>
                    <a:ext uri="{9D8B030D-6E8A-4147-A177-3AD203B41FA5}">
                      <a16:colId xmlns:a16="http://schemas.microsoft.com/office/drawing/2014/main" val="37869087"/>
                    </a:ext>
                  </a:extLst>
                </a:gridCol>
              </a:tblGrid>
              <a:tr h="377417">
                <a:tc gridSpan="2">
                  <a:txBody>
                    <a:bodyPr/>
                    <a:lstStyle/>
                    <a:p>
                      <a:r>
                        <a:rPr lang="en-US" b="0" dirty="0"/>
                        <a:t>A Municipality or County is contracting with a vendor to replace an existing air flow/filtration system in a public building with an improved flow/filtration system designed to improve ventilation and airflow and reduce spread of contaminants like COVID-19.</a:t>
                      </a:r>
                    </a:p>
                  </a:txBody>
                  <a:tcPr/>
                </a:tc>
                <a:tc hMerge="1">
                  <a:txBody>
                    <a:bodyPr/>
                    <a:lstStyle/>
                    <a:p>
                      <a:endParaRPr lang="en-US" dirty="0"/>
                    </a:p>
                  </a:txBody>
                  <a:tcPr/>
                </a:tc>
                <a:extLst>
                  <a:ext uri="{0D108BD9-81ED-4DB2-BD59-A6C34878D82A}">
                    <a16:rowId xmlns:a16="http://schemas.microsoft.com/office/drawing/2014/main" val="1696767521"/>
                  </a:ext>
                </a:extLst>
              </a:tr>
              <a:tr h="370840">
                <a:tc>
                  <a:txBody>
                    <a:bodyPr/>
                    <a:lstStyle/>
                    <a:p>
                      <a:r>
                        <a:rPr lang="en-US" dirty="0"/>
                        <a:t>CRF Criteria</a:t>
                      </a:r>
                    </a:p>
                  </a:txBody>
                  <a:tcPr>
                    <a:solidFill>
                      <a:schemeClr val="accent1">
                        <a:lumMod val="60000"/>
                        <a:lumOff val="40000"/>
                      </a:schemeClr>
                    </a:solidFill>
                  </a:tcPr>
                </a:tc>
                <a:tc>
                  <a:txBody>
                    <a:bodyPr/>
                    <a:lstStyle/>
                    <a:p>
                      <a:r>
                        <a:rPr lang="en-US" dirty="0"/>
                        <a:t>Justification</a:t>
                      </a:r>
                    </a:p>
                  </a:txBody>
                  <a:tcPr>
                    <a:solidFill>
                      <a:schemeClr val="accent1">
                        <a:lumMod val="60000"/>
                        <a:lumOff val="40000"/>
                      </a:schemeClr>
                    </a:solidFill>
                  </a:tcPr>
                </a:tc>
                <a:extLst>
                  <a:ext uri="{0D108BD9-81ED-4DB2-BD59-A6C34878D82A}">
                    <a16:rowId xmlns:a16="http://schemas.microsoft.com/office/drawing/2014/main" val="3135852387"/>
                  </a:ext>
                </a:extLst>
              </a:tr>
              <a:tr h="370840">
                <a:tc>
                  <a:txBody>
                    <a:bodyPr/>
                    <a:lstStyle/>
                    <a:p>
                      <a:pPr marL="0" algn="l" defTabSz="457200" rtl="0" eaLnBrk="1" latinLnBrk="0" hangingPunct="1"/>
                      <a:r>
                        <a:rPr lang="en-US" sz="1600" kern="1200" dirty="0">
                          <a:solidFill>
                            <a:schemeClr val="dk1"/>
                          </a:solidFill>
                          <a:latin typeface="+mn-lt"/>
                          <a:ea typeface="+mn-ea"/>
                          <a:cs typeface="+mn-cs"/>
                        </a:rPr>
                        <a:t>Can the cost be lawfully funded by an approved budget line?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No, this was not budgeted prior to COVID-19.</a:t>
                      </a:r>
                    </a:p>
                  </a:txBody>
                  <a:tcPr anchor="ctr"/>
                </a:tc>
                <a:extLst>
                  <a:ext uri="{0D108BD9-81ED-4DB2-BD59-A6C34878D82A}">
                    <a16:rowId xmlns:a16="http://schemas.microsoft.com/office/drawing/2014/main" val="295115294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Will the cost be incurred between March 1 – December 15, 2020?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Maybe, the Entity would need to clarify the timeline to purchase and install.</a:t>
                      </a:r>
                    </a:p>
                  </a:txBody>
                  <a:tcPr anchor="ctr"/>
                </a:tc>
                <a:extLst>
                  <a:ext uri="{0D108BD9-81ED-4DB2-BD59-A6C34878D82A}">
                    <a16:rowId xmlns:a16="http://schemas.microsoft.com/office/drawing/2014/main" val="390131227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Is the cost </a:t>
                      </a:r>
                      <a:r>
                        <a:rPr lang="en-US" sz="1600" b="1" kern="1200" dirty="0">
                          <a:solidFill>
                            <a:schemeClr val="dk1"/>
                          </a:solidFill>
                          <a:latin typeface="+mn-lt"/>
                          <a:ea typeface="+mn-ea"/>
                          <a:cs typeface="+mn-cs"/>
                        </a:rPr>
                        <a:t>necessary</a:t>
                      </a:r>
                      <a:r>
                        <a:rPr lang="en-US" sz="1600" kern="1200" dirty="0">
                          <a:solidFill>
                            <a:schemeClr val="dk1"/>
                          </a:solidFill>
                          <a:latin typeface="+mn-lt"/>
                          <a:ea typeface="+mn-ea"/>
                          <a:cs typeface="+mn-cs"/>
                        </a:rPr>
                        <a:t> for the local government to respond to, mitigate, or prevent the spread of COVID-19?</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The Entity is implementing measures to reduce the risk of transmission in public spaces and would not update system </a:t>
                      </a:r>
                      <a:r>
                        <a:rPr lang="en-US" sz="1600" b="1" kern="1200" dirty="0">
                          <a:solidFill>
                            <a:schemeClr val="dk1"/>
                          </a:solidFill>
                          <a:latin typeface="+mn-lt"/>
                          <a:ea typeface="+mn-ea"/>
                          <a:cs typeface="+mn-cs"/>
                        </a:rPr>
                        <a:t>if not due to </a:t>
                      </a:r>
                      <a:r>
                        <a:rPr lang="en-US" sz="1600" kern="1200" dirty="0">
                          <a:solidFill>
                            <a:schemeClr val="dk1"/>
                          </a:solidFill>
                          <a:latin typeface="+mn-lt"/>
                          <a:ea typeface="+mn-ea"/>
                          <a:cs typeface="+mn-cs"/>
                        </a:rPr>
                        <a:t>COVID-19.</a:t>
                      </a:r>
                    </a:p>
                  </a:txBody>
                  <a:tcPr anchor="ctr"/>
                </a:tc>
                <a:extLst>
                  <a:ext uri="{0D108BD9-81ED-4DB2-BD59-A6C34878D82A}">
                    <a16:rowId xmlns:a16="http://schemas.microsoft.com/office/drawing/2014/main" val="30270120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Is the activity identified cover medical expenses, public health expenses, facilitating compliance with COVID-19-related public health measures, or economic support?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Activity supports compliance with public health measure recommendations from EDA on indoor air flow and filtration.</a:t>
                      </a:r>
                    </a:p>
                  </a:txBody>
                  <a:tcPr anchor="ctr"/>
                </a:tc>
                <a:extLst>
                  <a:ext uri="{0D108BD9-81ED-4DB2-BD59-A6C34878D82A}">
                    <a16:rowId xmlns:a16="http://schemas.microsoft.com/office/drawing/2014/main" val="149201710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For payroll costs, are public employees performing work that is both </a:t>
                      </a:r>
                      <a:r>
                        <a:rPr lang="en-US" sz="1600" b="1" i="0" u="none" kern="1200" dirty="0">
                          <a:solidFill>
                            <a:schemeClr val="dk1"/>
                          </a:solidFill>
                          <a:latin typeface="+mn-lt"/>
                          <a:ea typeface="+mn-ea"/>
                          <a:cs typeface="+mn-cs"/>
                        </a:rPr>
                        <a:t>substantially dedicated </a:t>
                      </a:r>
                      <a:r>
                        <a:rPr lang="en-US" sz="1600" kern="1200" dirty="0">
                          <a:solidFill>
                            <a:schemeClr val="dk1"/>
                          </a:solidFill>
                          <a:latin typeface="+mn-lt"/>
                          <a:ea typeface="+mn-ea"/>
                          <a:cs typeface="+mn-cs"/>
                        </a:rPr>
                        <a:t>and </a:t>
                      </a:r>
                      <a:r>
                        <a:rPr lang="en-US" sz="1600" b="1" kern="1200" dirty="0">
                          <a:solidFill>
                            <a:schemeClr val="dk1"/>
                          </a:solidFill>
                          <a:latin typeface="+mn-lt"/>
                          <a:ea typeface="+mn-ea"/>
                          <a:cs typeface="+mn-cs"/>
                        </a:rPr>
                        <a:t>substantially different </a:t>
                      </a:r>
                      <a:r>
                        <a:rPr lang="en-US" sz="1600" kern="1200" dirty="0">
                          <a:solidFill>
                            <a:schemeClr val="dk1"/>
                          </a:solidFill>
                          <a:latin typeface="+mn-lt"/>
                          <a:ea typeface="+mn-ea"/>
                          <a:cs typeface="+mn-cs"/>
                        </a:rPr>
                        <a:t>than their budgeted role?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N/A – Outside contractor performing labor.</a:t>
                      </a:r>
                      <a:endParaRPr lang="en-US" sz="1600" kern="1200" dirty="0">
                        <a:solidFill>
                          <a:srgbClr val="FF0000"/>
                        </a:solidFill>
                        <a:latin typeface="+mn-lt"/>
                        <a:ea typeface="+mn-ea"/>
                        <a:cs typeface="+mn-cs"/>
                      </a:endParaRPr>
                    </a:p>
                  </a:txBody>
                  <a:tcPr anchor="ctr"/>
                </a:tc>
                <a:extLst>
                  <a:ext uri="{0D108BD9-81ED-4DB2-BD59-A6C34878D82A}">
                    <a16:rowId xmlns:a16="http://schemas.microsoft.com/office/drawing/2014/main" val="2491655032"/>
                  </a:ext>
                </a:extLst>
              </a:tr>
            </a:tbl>
          </a:graphicData>
        </a:graphic>
      </p:graphicFrame>
      <p:sp>
        <p:nvSpPr>
          <p:cNvPr id="3" name="Slide Number Placeholder 2">
            <a:extLst>
              <a:ext uri="{FF2B5EF4-FFF2-40B4-BE49-F238E27FC236}">
                <a16:creationId xmlns:a16="http://schemas.microsoft.com/office/drawing/2014/main" id="{11A7D9CE-DCE7-49BE-9507-006B30BA29A9}"/>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864694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0F77-9655-4217-865F-9C224CB20FA1}"/>
              </a:ext>
            </a:extLst>
          </p:cNvPr>
          <p:cNvSpPr>
            <a:spLocks noGrp="1"/>
          </p:cNvSpPr>
          <p:nvPr>
            <p:ph type="title"/>
          </p:nvPr>
        </p:nvSpPr>
        <p:spPr/>
        <p:txBody>
          <a:bodyPr/>
          <a:lstStyle/>
          <a:p>
            <a:r>
              <a:rPr lang="en-US" dirty="0"/>
              <a:t>Application pROCESS</a:t>
            </a:r>
          </a:p>
        </p:txBody>
      </p:sp>
      <p:sp>
        <p:nvSpPr>
          <p:cNvPr id="3" name="Text Placeholder 2">
            <a:extLst>
              <a:ext uri="{FF2B5EF4-FFF2-40B4-BE49-F238E27FC236}">
                <a16:creationId xmlns:a16="http://schemas.microsoft.com/office/drawing/2014/main" id="{504C5F53-125F-43C8-A9DF-74070A26EDFC}"/>
              </a:ext>
            </a:extLst>
          </p:cNvPr>
          <p:cNvSpPr>
            <a:spLocks noGrp="1"/>
          </p:cNvSpPr>
          <p:nvPr>
            <p:ph type="body" idx="1"/>
          </p:nvPr>
        </p:nvSpPr>
        <p:spPr/>
        <p:txBody>
          <a:bodyPr>
            <a:normAutofit/>
          </a:bodyPr>
          <a:lstStyle/>
          <a:p>
            <a:r>
              <a:rPr lang="en-US" sz="1600" dirty="0"/>
              <a:t>State of Arkansas municipalities and counties</a:t>
            </a:r>
          </a:p>
        </p:txBody>
      </p:sp>
      <p:sp>
        <p:nvSpPr>
          <p:cNvPr id="4" name="Slide Number Placeholder 3">
            <a:extLst>
              <a:ext uri="{FF2B5EF4-FFF2-40B4-BE49-F238E27FC236}">
                <a16:creationId xmlns:a16="http://schemas.microsoft.com/office/drawing/2014/main" id="{85CA80AE-376E-4CAB-ABD5-E1F54B532012}"/>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605451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DE88F-4CD1-4D8C-B578-D146EACCF943}"/>
              </a:ext>
            </a:extLst>
          </p:cNvPr>
          <p:cNvSpPr>
            <a:spLocks noGrp="1"/>
          </p:cNvSpPr>
          <p:nvPr>
            <p:ph type="title"/>
          </p:nvPr>
        </p:nvSpPr>
        <p:spPr/>
        <p:txBody>
          <a:bodyPr/>
          <a:lstStyle/>
          <a:p>
            <a:r>
              <a:rPr lang="en-US" dirty="0"/>
              <a:t>CRF PROJECT APPROVAL PROCESS</a:t>
            </a:r>
          </a:p>
        </p:txBody>
      </p:sp>
      <p:sp>
        <p:nvSpPr>
          <p:cNvPr id="3" name="Content Placeholder 2">
            <a:extLst>
              <a:ext uri="{FF2B5EF4-FFF2-40B4-BE49-F238E27FC236}">
                <a16:creationId xmlns:a16="http://schemas.microsoft.com/office/drawing/2014/main" id="{3B6B94FD-AC61-44AC-958C-45A0DBAD9C9A}"/>
              </a:ext>
            </a:extLst>
          </p:cNvPr>
          <p:cNvSpPr>
            <a:spLocks noGrp="1"/>
          </p:cNvSpPr>
          <p:nvPr>
            <p:ph idx="1"/>
          </p:nvPr>
        </p:nvSpPr>
        <p:spPr>
          <a:xfrm>
            <a:off x="581192" y="2180497"/>
            <a:ext cx="11029615" cy="1013800"/>
          </a:xfrm>
        </p:spPr>
        <p:txBody>
          <a:bodyPr>
            <a:noAutofit/>
          </a:bodyPr>
          <a:lstStyle/>
          <a:p>
            <a:r>
              <a:rPr lang="en-US" sz="1600" dirty="0"/>
              <a:t>Applications are to be submitted through the CTC Applicant Portal, including project costs reported under eligible expenditure categories.</a:t>
            </a:r>
          </a:p>
          <a:p>
            <a:r>
              <a:rPr lang="en-US" sz="1600" dirty="0"/>
              <a:t>Properly categorize the project costs into eligible reporting categories required for federal reporting.  </a:t>
            </a:r>
            <a:r>
              <a:rPr lang="en-US" sz="1600" b="1" dirty="0"/>
              <a:t>If it falls into the “Other” category, additional review will be necessary.</a:t>
            </a:r>
          </a:p>
        </p:txBody>
      </p:sp>
      <p:sp>
        <p:nvSpPr>
          <p:cNvPr id="5" name="TextBox 4">
            <a:extLst>
              <a:ext uri="{FF2B5EF4-FFF2-40B4-BE49-F238E27FC236}">
                <a16:creationId xmlns:a16="http://schemas.microsoft.com/office/drawing/2014/main" id="{46D3350D-821B-475A-8756-478BC52D17AA}"/>
              </a:ext>
            </a:extLst>
          </p:cNvPr>
          <p:cNvSpPr txBox="1"/>
          <p:nvPr/>
        </p:nvSpPr>
        <p:spPr>
          <a:xfrm>
            <a:off x="800089" y="3345126"/>
            <a:ext cx="10266027" cy="2896177"/>
          </a:xfrm>
          <a:prstGeom prst="rect">
            <a:avLst/>
          </a:prstGeom>
          <a:noFill/>
        </p:spPr>
        <p:txBody>
          <a:bodyPr wrap="square" numCol="2">
            <a:spAutoFit/>
          </a:bodyPr>
          <a:lstStyle/>
          <a:p>
            <a:pPr marL="630000" lvl="1" indent="-306000">
              <a:spcBef>
                <a:spcPct val="20000"/>
              </a:spcBef>
              <a:spcAft>
                <a:spcPts val="600"/>
              </a:spcAft>
              <a:buClr>
                <a:schemeClr val="accent2"/>
              </a:buClr>
              <a:buSzPct val="92000"/>
              <a:buFont typeface="Wingdings 2" panose="05020102010507070707" pitchFamily="18" charset="2"/>
              <a:buChar char=""/>
            </a:pPr>
            <a:r>
              <a:rPr lang="en-US" sz="1600" dirty="0">
                <a:solidFill>
                  <a:schemeClr val="tx2"/>
                </a:solidFill>
              </a:rPr>
              <a:t>Payroll for Public Health and Safety Employees</a:t>
            </a:r>
          </a:p>
          <a:p>
            <a:pPr marL="630000" lvl="1" indent="-306000">
              <a:spcBef>
                <a:spcPct val="20000"/>
              </a:spcBef>
              <a:spcAft>
                <a:spcPts val="600"/>
              </a:spcAft>
              <a:buClr>
                <a:schemeClr val="accent2"/>
              </a:buClr>
              <a:buSzPct val="92000"/>
              <a:buFont typeface="Wingdings 2" panose="05020102010507070707" pitchFamily="18" charset="2"/>
              <a:buChar char=""/>
            </a:pPr>
            <a:r>
              <a:rPr lang="en-US" sz="1600" dirty="0">
                <a:solidFill>
                  <a:schemeClr val="tx2"/>
                </a:solidFill>
              </a:rPr>
              <a:t>Budgeted Personnel and Services Diverted to a Substantially Different Use</a:t>
            </a:r>
          </a:p>
          <a:p>
            <a:pPr marL="630000" lvl="1" indent="-306000">
              <a:spcBef>
                <a:spcPct val="20000"/>
              </a:spcBef>
              <a:spcAft>
                <a:spcPts val="600"/>
              </a:spcAft>
              <a:buClr>
                <a:schemeClr val="accent2"/>
              </a:buClr>
              <a:buSzPct val="92000"/>
              <a:buFont typeface="Wingdings 2" panose="05020102010507070707" pitchFamily="18" charset="2"/>
              <a:buChar char=""/>
            </a:pPr>
            <a:r>
              <a:rPr lang="en-US" sz="1600" dirty="0">
                <a:solidFill>
                  <a:schemeClr val="tx2"/>
                </a:solidFill>
              </a:rPr>
              <a:t>Medical Expenses –  no COVID-19 testing</a:t>
            </a:r>
          </a:p>
          <a:p>
            <a:pPr marL="630000" lvl="1" indent="-306000">
              <a:spcBef>
                <a:spcPct val="20000"/>
              </a:spcBef>
              <a:spcAft>
                <a:spcPts val="600"/>
              </a:spcAft>
              <a:buClr>
                <a:schemeClr val="accent2"/>
              </a:buClr>
              <a:buSzPct val="92000"/>
              <a:buFont typeface="Wingdings 2" panose="05020102010507070707" pitchFamily="18" charset="2"/>
              <a:buChar char=""/>
            </a:pPr>
            <a:r>
              <a:rPr lang="en-US" sz="1600" dirty="0">
                <a:solidFill>
                  <a:schemeClr val="tx2"/>
                </a:solidFill>
              </a:rPr>
              <a:t>Public Health Expenses</a:t>
            </a:r>
          </a:p>
          <a:p>
            <a:pPr marL="630000" lvl="1" indent="-306000">
              <a:spcBef>
                <a:spcPct val="20000"/>
              </a:spcBef>
              <a:spcAft>
                <a:spcPts val="600"/>
              </a:spcAft>
              <a:buClr>
                <a:schemeClr val="accent2"/>
              </a:buClr>
              <a:buSzPct val="92000"/>
              <a:buFont typeface="Wingdings 2" panose="05020102010507070707" pitchFamily="18" charset="2"/>
              <a:buChar char=""/>
            </a:pPr>
            <a:r>
              <a:rPr lang="en-US" sz="1600" dirty="0">
                <a:solidFill>
                  <a:schemeClr val="tx2"/>
                </a:solidFill>
              </a:rPr>
              <a:t>Personal Protective Equipment</a:t>
            </a:r>
          </a:p>
          <a:p>
            <a:pPr marL="630000" lvl="1" indent="-306000">
              <a:spcBef>
                <a:spcPct val="20000"/>
              </a:spcBef>
              <a:spcAft>
                <a:spcPts val="600"/>
              </a:spcAft>
              <a:buClr>
                <a:schemeClr val="accent2"/>
              </a:buClr>
              <a:buSzPct val="92000"/>
              <a:buFont typeface="Wingdings 2" panose="05020102010507070707" pitchFamily="18" charset="2"/>
              <a:buChar char=""/>
            </a:pPr>
            <a:r>
              <a:rPr lang="en-US" sz="1600" dirty="0">
                <a:solidFill>
                  <a:schemeClr val="tx2"/>
                </a:solidFill>
              </a:rPr>
              <a:t>Improve Telework Capabilities of Public Employees</a:t>
            </a:r>
          </a:p>
          <a:p>
            <a:pPr marL="630000" lvl="1" indent="-306000">
              <a:spcBef>
                <a:spcPct val="20000"/>
              </a:spcBef>
              <a:spcAft>
                <a:spcPts val="600"/>
              </a:spcAft>
              <a:buClr>
                <a:schemeClr val="accent2"/>
              </a:buClr>
              <a:buSzPct val="92000"/>
              <a:buFont typeface="Wingdings 2" panose="05020102010507070707" pitchFamily="18" charset="2"/>
              <a:buChar char=""/>
            </a:pPr>
            <a:r>
              <a:rPr lang="en-US" sz="1600" dirty="0">
                <a:solidFill>
                  <a:schemeClr val="tx2"/>
                </a:solidFill>
              </a:rPr>
              <a:t>Food Programs		</a:t>
            </a:r>
          </a:p>
          <a:p>
            <a:pPr marL="630000" lvl="1" indent="-306000">
              <a:spcBef>
                <a:spcPct val="20000"/>
              </a:spcBef>
              <a:spcAft>
                <a:spcPts val="600"/>
              </a:spcAft>
              <a:buClr>
                <a:schemeClr val="accent2"/>
              </a:buClr>
              <a:buSzPct val="92000"/>
              <a:buFont typeface="Wingdings 2" panose="05020102010507070707" pitchFamily="18" charset="2"/>
              <a:buChar char=""/>
            </a:pPr>
            <a:r>
              <a:rPr lang="en-US" sz="1600" dirty="0">
                <a:solidFill>
                  <a:schemeClr val="tx2"/>
                </a:solidFill>
              </a:rPr>
              <a:t>Housing Support</a:t>
            </a:r>
          </a:p>
          <a:p>
            <a:pPr marL="630000" lvl="1" indent="-306000">
              <a:spcBef>
                <a:spcPct val="20000"/>
              </a:spcBef>
              <a:spcAft>
                <a:spcPts val="600"/>
              </a:spcAft>
              <a:buClr>
                <a:schemeClr val="accent2"/>
              </a:buClr>
              <a:buSzPct val="92000"/>
              <a:buFont typeface="Wingdings 2" panose="05020102010507070707" pitchFamily="18" charset="2"/>
              <a:buChar char=""/>
            </a:pPr>
            <a:r>
              <a:rPr lang="en-US" sz="1600" dirty="0">
                <a:solidFill>
                  <a:schemeClr val="tx2"/>
                </a:solidFill>
              </a:rPr>
              <a:t>Facilitating Distance Learning                                                      </a:t>
            </a:r>
          </a:p>
          <a:p>
            <a:pPr marL="630000" lvl="1" indent="-306000">
              <a:spcBef>
                <a:spcPct val="20000"/>
              </a:spcBef>
              <a:spcAft>
                <a:spcPts val="600"/>
              </a:spcAft>
              <a:buClr>
                <a:schemeClr val="accent2"/>
              </a:buClr>
              <a:buSzPct val="92000"/>
              <a:buFont typeface="Wingdings 2" panose="05020102010507070707" pitchFamily="18" charset="2"/>
              <a:buChar char=""/>
            </a:pPr>
            <a:r>
              <a:rPr lang="en-US" sz="1600" dirty="0">
                <a:solidFill>
                  <a:schemeClr val="tx2"/>
                </a:solidFill>
              </a:rPr>
              <a:t>Administrative Expenses                                                               </a:t>
            </a:r>
          </a:p>
          <a:p>
            <a:pPr marL="630000" lvl="1" indent="-306000">
              <a:spcBef>
                <a:spcPct val="20000"/>
              </a:spcBef>
              <a:spcAft>
                <a:spcPts val="600"/>
              </a:spcAft>
              <a:buClr>
                <a:schemeClr val="accent2"/>
              </a:buClr>
              <a:buSzPct val="92000"/>
              <a:buFont typeface="Wingdings 2" panose="05020102010507070707" pitchFamily="18" charset="2"/>
              <a:buChar char=""/>
            </a:pPr>
            <a:r>
              <a:rPr lang="en-US" sz="1600" b="1" dirty="0">
                <a:solidFill>
                  <a:schemeClr val="tx2"/>
                </a:solidFill>
              </a:rPr>
              <a:t>Other – not listed above </a:t>
            </a:r>
          </a:p>
        </p:txBody>
      </p:sp>
      <p:sp>
        <p:nvSpPr>
          <p:cNvPr id="4" name="Slide Number Placeholder 3">
            <a:extLst>
              <a:ext uri="{FF2B5EF4-FFF2-40B4-BE49-F238E27FC236}">
                <a16:creationId xmlns:a16="http://schemas.microsoft.com/office/drawing/2014/main" id="{D3ADD7C4-A196-4C0A-8A87-CC614516F8B4}"/>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3284419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217E6-79ED-4D22-99DB-E4B269382EEA}"/>
              </a:ext>
            </a:extLst>
          </p:cNvPr>
          <p:cNvSpPr>
            <a:spLocks noGrp="1"/>
          </p:cNvSpPr>
          <p:nvPr>
            <p:ph type="title"/>
          </p:nvPr>
        </p:nvSpPr>
        <p:spPr/>
        <p:txBody>
          <a:bodyPr/>
          <a:lstStyle/>
          <a:p>
            <a:r>
              <a:rPr lang="en-US" dirty="0"/>
              <a:t>CRF Application Review/Approval Process</a:t>
            </a:r>
          </a:p>
        </p:txBody>
      </p:sp>
      <p:sp>
        <p:nvSpPr>
          <p:cNvPr id="3" name="Content Placeholder 2">
            <a:extLst>
              <a:ext uri="{FF2B5EF4-FFF2-40B4-BE49-F238E27FC236}">
                <a16:creationId xmlns:a16="http://schemas.microsoft.com/office/drawing/2014/main" id="{D77F525D-B481-42F2-A5C0-3746DC8001FD}"/>
              </a:ext>
            </a:extLst>
          </p:cNvPr>
          <p:cNvSpPr>
            <a:spLocks noGrp="1"/>
          </p:cNvSpPr>
          <p:nvPr>
            <p:ph idx="1"/>
          </p:nvPr>
        </p:nvSpPr>
        <p:spPr/>
        <p:txBody>
          <a:bodyPr>
            <a:normAutofit fontScale="92500" lnSpcReduction="20000"/>
          </a:bodyPr>
          <a:lstStyle/>
          <a:p>
            <a:pPr>
              <a:lnSpc>
                <a:spcPct val="200000"/>
              </a:lnSpc>
            </a:pPr>
            <a:r>
              <a:rPr lang="en-US" sz="1900" dirty="0"/>
              <a:t>Upon submission, applications will be reviewed for completeness by CTEH/Hagerty.</a:t>
            </a:r>
          </a:p>
          <a:p>
            <a:pPr>
              <a:lnSpc>
                <a:spcPct val="200000"/>
              </a:lnSpc>
            </a:pPr>
            <a:r>
              <a:rPr lang="en-US" sz="1900" dirty="0"/>
              <a:t>If complete, CTEH/Hagerty will determine if expenses meet funding requirements.</a:t>
            </a:r>
          </a:p>
          <a:p>
            <a:pPr>
              <a:lnSpc>
                <a:spcPct val="200000"/>
              </a:lnSpc>
            </a:pPr>
            <a:r>
              <a:rPr lang="en-US" sz="1900" dirty="0"/>
              <a:t>Requests under $50,000 will go to DFA for final review and approval.</a:t>
            </a:r>
          </a:p>
          <a:p>
            <a:pPr>
              <a:lnSpc>
                <a:spcPct val="200000"/>
              </a:lnSpc>
            </a:pPr>
            <a:r>
              <a:rPr lang="en-US" sz="1900" dirty="0"/>
              <a:t>Requests at or above $50,000 or in the “Other” eligible work category will go to the Steering Committee for final review and approval.</a:t>
            </a:r>
          </a:p>
          <a:p>
            <a:pPr lvl="1">
              <a:lnSpc>
                <a:spcPct val="200000"/>
              </a:lnSpc>
            </a:pPr>
            <a:r>
              <a:rPr lang="en-US" sz="1900" dirty="0"/>
              <a:t>There is an exception to the $50,000 limit for projects that include ONLY Personnel Costs.  </a:t>
            </a:r>
          </a:p>
          <a:p>
            <a:pPr>
              <a:lnSpc>
                <a:spcPct val="200000"/>
              </a:lnSpc>
            </a:pPr>
            <a:endParaRPr lang="en-US" sz="2000" dirty="0"/>
          </a:p>
        </p:txBody>
      </p:sp>
      <p:sp>
        <p:nvSpPr>
          <p:cNvPr id="4" name="Slide Number Placeholder 3">
            <a:extLst>
              <a:ext uri="{FF2B5EF4-FFF2-40B4-BE49-F238E27FC236}">
                <a16:creationId xmlns:a16="http://schemas.microsoft.com/office/drawing/2014/main" id="{2E590087-29F4-44CE-956B-BD14F0C4F632}"/>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693980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4EB2C-EE42-409A-B048-E6210D905EE4}"/>
              </a:ext>
            </a:extLst>
          </p:cNvPr>
          <p:cNvSpPr>
            <a:spLocks noGrp="1"/>
          </p:cNvSpPr>
          <p:nvPr>
            <p:ph type="title"/>
          </p:nvPr>
        </p:nvSpPr>
        <p:spPr>
          <a:xfrm>
            <a:off x="581192" y="702156"/>
            <a:ext cx="11029616" cy="846619"/>
          </a:xfrm>
        </p:spPr>
        <p:txBody>
          <a:bodyPr/>
          <a:lstStyle/>
          <a:p>
            <a:r>
              <a:rPr lang="en-US" dirty="0"/>
              <a:t>Application and Reimbursement timeline</a:t>
            </a:r>
          </a:p>
        </p:txBody>
      </p:sp>
      <p:graphicFrame>
        <p:nvGraphicFramePr>
          <p:cNvPr id="4" name="Table 4">
            <a:extLst>
              <a:ext uri="{FF2B5EF4-FFF2-40B4-BE49-F238E27FC236}">
                <a16:creationId xmlns:a16="http://schemas.microsoft.com/office/drawing/2014/main" id="{5ACB8F3F-8BD5-47FC-A5D8-5F0FBC2724FB}"/>
              </a:ext>
            </a:extLst>
          </p:cNvPr>
          <p:cNvGraphicFramePr>
            <a:graphicFrameLocks noGrp="1"/>
          </p:cNvGraphicFramePr>
          <p:nvPr>
            <p:ph idx="1"/>
            <p:extLst>
              <p:ext uri="{D42A27DB-BD31-4B8C-83A1-F6EECF244321}">
                <p14:modId xmlns:p14="http://schemas.microsoft.com/office/powerpoint/2010/main" val="2451261350"/>
              </p:ext>
            </p:extLst>
          </p:nvPr>
        </p:nvGraphicFramePr>
        <p:xfrm>
          <a:off x="558800" y="1919043"/>
          <a:ext cx="11052008" cy="4236961"/>
        </p:xfrm>
        <a:graphic>
          <a:graphicData uri="http://schemas.openxmlformats.org/drawingml/2006/table">
            <a:tbl>
              <a:tblPr bandRow="1">
                <a:tableStyleId>{5C22544A-7EE6-4342-B048-85BDC9FD1C3A}</a:tableStyleId>
              </a:tblPr>
              <a:tblGrid>
                <a:gridCol w="4874591">
                  <a:extLst>
                    <a:ext uri="{9D8B030D-6E8A-4147-A177-3AD203B41FA5}">
                      <a16:colId xmlns:a16="http://schemas.microsoft.com/office/drawing/2014/main" val="3213468037"/>
                    </a:ext>
                  </a:extLst>
                </a:gridCol>
                <a:gridCol w="6177417">
                  <a:extLst>
                    <a:ext uri="{9D8B030D-6E8A-4147-A177-3AD203B41FA5}">
                      <a16:colId xmlns:a16="http://schemas.microsoft.com/office/drawing/2014/main" val="473869763"/>
                    </a:ext>
                  </a:extLst>
                </a:gridCol>
              </a:tblGrid>
              <a:tr h="346467">
                <a:tc>
                  <a:txBody>
                    <a:bodyPr/>
                    <a:lstStyle/>
                    <a:p>
                      <a:r>
                        <a:rPr lang="en-US" sz="1400" dirty="0"/>
                        <a:t>Arkansas Legislative Council – Appropriation Approval</a:t>
                      </a:r>
                    </a:p>
                  </a:txBody>
                  <a:tcPr/>
                </a:tc>
                <a:tc>
                  <a:txBody>
                    <a:bodyPr/>
                    <a:lstStyle/>
                    <a:p>
                      <a:r>
                        <a:rPr lang="en-US" sz="1400" dirty="0"/>
                        <a:t>September 19, 2020</a:t>
                      </a:r>
                    </a:p>
                  </a:txBody>
                  <a:tcPr/>
                </a:tc>
                <a:extLst>
                  <a:ext uri="{0D108BD9-81ED-4DB2-BD59-A6C34878D82A}">
                    <a16:rowId xmlns:a16="http://schemas.microsoft.com/office/drawing/2014/main" val="2055970147"/>
                  </a:ext>
                </a:extLst>
              </a:tr>
              <a:tr h="296340">
                <a:tc>
                  <a:txBody>
                    <a:bodyPr/>
                    <a:lstStyle/>
                    <a:p>
                      <a:r>
                        <a:rPr lang="en-US" sz="1400" dirty="0"/>
                        <a:t>CTC Applicant Portal goes Live</a:t>
                      </a:r>
                    </a:p>
                  </a:txBody>
                  <a:tcPr/>
                </a:tc>
                <a:tc>
                  <a:txBody>
                    <a:bodyPr/>
                    <a:lstStyle/>
                    <a:p>
                      <a:r>
                        <a:rPr lang="en-US" sz="1400" dirty="0"/>
                        <a:t>October 1, 2020</a:t>
                      </a:r>
                    </a:p>
                  </a:txBody>
                  <a:tcPr/>
                </a:tc>
                <a:extLst>
                  <a:ext uri="{0D108BD9-81ED-4DB2-BD59-A6C34878D82A}">
                    <a16:rowId xmlns:a16="http://schemas.microsoft.com/office/drawing/2014/main" val="1541395933"/>
                  </a:ext>
                </a:extLst>
              </a:tr>
              <a:tr h="30027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Phase I – Applications Allowed to Allocation Amount</a:t>
                      </a:r>
                    </a:p>
                  </a:txBody>
                  <a:tcPr/>
                </a:tc>
                <a:tc>
                  <a:txBody>
                    <a:bodyPr/>
                    <a:lstStyle/>
                    <a:p>
                      <a:r>
                        <a:rPr lang="en-US" sz="1400" dirty="0"/>
                        <a:t>Thru Friday, October 30,2020</a:t>
                      </a:r>
                    </a:p>
                  </a:txBody>
                  <a:tcPr/>
                </a:tc>
                <a:extLst>
                  <a:ext uri="{0D108BD9-81ED-4DB2-BD59-A6C34878D82A}">
                    <a16:rowId xmlns:a16="http://schemas.microsoft.com/office/drawing/2014/main" val="3797238735"/>
                  </a:ext>
                </a:extLst>
              </a:tr>
              <a:tr h="296340">
                <a:tc>
                  <a:txBody>
                    <a:bodyPr/>
                    <a:lstStyle/>
                    <a:p>
                      <a:r>
                        <a:rPr lang="en-US" sz="1400" dirty="0"/>
                        <a:t>Phase II – 2nd Chance for Applications up to Allocation Amount</a:t>
                      </a:r>
                    </a:p>
                  </a:txBody>
                  <a:tcPr/>
                </a:tc>
                <a:tc>
                  <a:txBody>
                    <a:bodyPr/>
                    <a:lstStyle/>
                    <a:p>
                      <a:r>
                        <a:rPr lang="en-US" sz="1400" dirty="0"/>
                        <a:t>October 31, 2020 thru Monday, November 16, 2020</a:t>
                      </a:r>
                    </a:p>
                  </a:txBody>
                  <a:tcPr/>
                </a:tc>
                <a:extLst>
                  <a:ext uri="{0D108BD9-81ED-4DB2-BD59-A6C34878D82A}">
                    <a16:rowId xmlns:a16="http://schemas.microsoft.com/office/drawing/2014/main" val="900023109"/>
                  </a:ext>
                </a:extLst>
              </a:tr>
              <a:tr h="711216">
                <a:tc>
                  <a:txBody>
                    <a:bodyPr/>
                    <a:lstStyle/>
                    <a:p>
                      <a:r>
                        <a:rPr lang="en-US" sz="1400" dirty="0"/>
                        <a:t>Payment/Reimbursement Requests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Payment requests begin project submission date.  Initial payment request must be at least 25% of the project amount.  Payments issued upon approval of documentation of expenses incurred.</a:t>
                      </a:r>
                    </a:p>
                  </a:txBody>
                  <a:tcPr/>
                </a:tc>
                <a:extLst>
                  <a:ext uri="{0D108BD9-81ED-4DB2-BD59-A6C34878D82A}">
                    <a16:rowId xmlns:a16="http://schemas.microsoft.com/office/drawing/2014/main" val="152371050"/>
                  </a:ext>
                </a:extLst>
              </a:tr>
              <a:tr h="503777">
                <a:tc>
                  <a:txBody>
                    <a:bodyPr/>
                    <a:lstStyle/>
                    <a:p>
                      <a:r>
                        <a:rPr lang="en-US" sz="1400" dirty="0"/>
                        <a:t>Project Submission Deadline</a:t>
                      </a:r>
                    </a:p>
                  </a:txBody>
                  <a:tcPr/>
                </a:tc>
                <a:tc>
                  <a:txBody>
                    <a:bodyPr/>
                    <a:lstStyle/>
                    <a:p>
                      <a:pPr marL="0" indent="0" algn="l" defTabSz="457200" rtl="0" eaLnBrk="1" latinLnBrk="0" hangingPunct="1">
                        <a:buFontTx/>
                        <a:buNone/>
                      </a:pPr>
                      <a:r>
                        <a:rPr lang="en-US" sz="1400" kern="1200" dirty="0">
                          <a:solidFill>
                            <a:schemeClr val="dk1"/>
                          </a:solidFill>
                          <a:latin typeface="+mn-lt"/>
                          <a:ea typeface="+mn-ea"/>
                          <a:cs typeface="+mn-cs"/>
                        </a:rPr>
                        <a:t>November 16, 2020 – All projects must be submitted to the CTC Applicant Portal.</a:t>
                      </a:r>
                    </a:p>
                    <a:p>
                      <a:pPr marL="0" indent="-171450" algn="l" defTabSz="457200" rtl="0" eaLnBrk="1" latinLnBrk="0" hangingPunct="1">
                        <a:buFont typeface="Arial" panose="020B0604020202020204" pitchFamily="34" charset="0"/>
                        <a:buChar char="•"/>
                      </a:pPr>
                      <a:r>
                        <a:rPr lang="en-US" sz="1400" kern="1200" dirty="0">
                          <a:solidFill>
                            <a:schemeClr val="dk1"/>
                          </a:solidFill>
                          <a:latin typeface="+mn-lt"/>
                          <a:ea typeface="+mn-ea"/>
                          <a:cs typeface="+mn-cs"/>
                        </a:rPr>
                        <a:t>At 11:59 pm - Portal will be closed for any additional project submissions.</a:t>
                      </a:r>
                    </a:p>
                  </a:txBody>
                  <a:tcPr/>
                </a:tc>
                <a:extLst>
                  <a:ext uri="{0D108BD9-81ED-4DB2-BD59-A6C34878D82A}">
                    <a16:rowId xmlns:a16="http://schemas.microsoft.com/office/drawing/2014/main" val="3131466314"/>
                  </a:ext>
                </a:extLst>
              </a:tr>
              <a:tr h="1136323">
                <a:tc>
                  <a:txBody>
                    <a:bodyPr/>
                    <a:lstStyle/>
                    <a:p>
                      <a:r>
                        <a:rPr lang="en-US" sz="1400" dirty="0"/>
                        <a:t>Payment/Reimbursement Request Deadlines</a:t>
                      </a:r>
                    </a:p>
                  </a:txBody>
                  <a:tcPr/>
                </a:tc>
                <a:tc>
                  <a:txBody>
                    <a:bodyPr/>
                    <a:lstStyle/>
                    <a:p>
                      <a:r>
                        <a:rPr lang="en-US" sz="1400" dirty="0"/>
                        <a:t>December 1, 2020 – Payment requests should be:</a:t>
                      </a:r>
                    </a:p>
                    <a:p>
                      <a:pPr marL="285750" indent="-285750">
                        <a:buFont typeface="Arial" panose="020B0604020202020204" pitchFamily="34" charset="0"/>
                        <a:buChar char="•"/>
                      </a:pPr>
                      <a:r>
                        <a:rPr lang="en-US" sz="1400" dirty="0"/>
                        <a:t>Submitted for expenditures paid on approved projects through November 30.</a:t>
                      </a:r>
                    </a:p>
                    <a:p>
                      <a:pPr marL="285750" indent="-285750">
                        <a:buFont typeface="Arial" panose="020B0604020202020204" pitchFamily="34" charset="0"/>
                        <a:buChar char="•"/>
                      </a:pPr>
                      <a:r>
                        <a:rPr lang="en-US" sz="1400" dirty="0"/>
                        <a:t>Submitted for </a:t>
                      </a:r>
                      <a:r>
                        <a:rPr lang="en-US" sz="1400"/>
                        <a:t>all estimated personnel </a:t>
                      </a:r>
                      <a:r>
                        <a:rPr lang="en-US" sz="1400" dirty="0"/>
                        <a:t>expenses (labor) through December 15.</a:t>
                      </a:r>
                    </a:p>
                    <a:p>
                      <a:pPr marL="285750" indent="-285750">
                        <a:buFont typeface="Arial" panose="020B0604020202020204" pitchFamily="34" charset="0"/>
                        <a:buChar char="•"/>
                      </a:pPr>
                      <a:r>
                        <a:rPr lang="en-US" sz="1400" dirty="0"/>
                        <a:t>Submitted for adjustments to increase/decrease project budget amounts based upon anticipated final costs.  </a:t>
                      </a:r>
                    </a:p>
                  </a:txBody>
                  <a:tcPr/>
                </a:tc>
                <a:extLst>
                  <a:ext uri="{0D108BD9-81ED-4DB2-BD59-A6C34878D82A}">
                    <a16:rowId xmlns:a16="http://schemas.microsoft.com/office/drawing/2014/main" val="2856523212"/>
                  </a:ext>
                </a:extLst>
              </a:tr>
              <a:tr h="568174">
                <a:tc>
                  <a:txBody>
                    <a:bodyPr/>
                    <a:lstStyle/>
                    <a:p>
                      <a:r>
                        <a:rPr lang="en-US" sz="1400"/>
                        <a:t>Final </a:t>
                      </a:r>
                      <a:r>
                        <a:rPr lang="en-US" sz="1400" dirty="0"/>
                        <a:t>Day for Reimbursement Requests to be entered</a:t>
                      </a:r>
                    </a:p>
                  </a:txBody>
                  <a:tcPr/>
                </a:tc>
                <a:tc>
                  <a:txBody>
                    <a:bodyPr/>
                    <a:lstStyle/>
                    <a:p>
                      <a:r>
                        <a:rPr lang="en-US" sz="1400" dirty="0"/>
                        <a:t>December 15, 2020</a:t>
                      </a:r>
                    </a:p>
                    <a:p>
                      <a:r>
                        <a:rPr lang="en-US" sz="1400" dirty="0"/>
                        <a:t>Final payment requests are to be submitted.</a:t>
                      </a:r>
                    </a:p>
                  </a:txBody>
                  <a:tcPr/>
                </a:tc>
                <a:extLst>
                  <a:ext uri="{0D108BD9-81ED-4DB2-BD59-A6C34878D82A}">
                    <a16:rowId xmlns:a16="http://schemas.microsoft.com/office/drawing/2014/main" val="3425201849"/>
                  </a:ext>
                </a:extLst>
              </a:tr>
            </a:tbl>
          </a:graphicData>
        </a:graphic>
      </p:graphicFrame>
      <p:sp>
        <p:nvSpPr>
          <p:cNvPr id="3" name="Slide Number Placeholder 2">
            <a:extLst>
              <a:ext uri="{FF2B5EF4-FFF2-40B4-BE49-F238E27FC236}">
                <a16:creationId xmlns:a16="http://schemas.microsoft.com/office/drawing/2014/main" id="{4689D4F0-12A0-4FF1-830B-7A52DEF6581F}"/>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90085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368B4-B40B-478E-B44A-516366C3B3E0}"/>
              </a:ext>
            </a:extLst>
          </p:cNvPr>
          <p:cNvSpPr>
            <a:spLocks noGrp="1"/>
          </p:cNvSpPr>
          <p:nvPr>
            <p:ph type="title"/>
          </p:nvPr>
        </p:nvSpPr>
        <p:spPr/>
        <p:txBody>
          <a:bodyPr/>
          <a:lstStyle/>
          <a:p>
            <a:r>
              <a:rPr lang="en-US" dirty="0"/>
              <a:t>best practices</a:t>
            </a:r>
          </a:p>
        </p:txBody>
      </p:sp>
      <p:sp>
        <p:nvSpPr>
          <p:cNvPr id="3" name="Text Placeholder 2">
            <a:extLst>
              <a:ext uri="{FF2B5EF4-FFF2-40B4-BE49-F238E27FC236}">
                <a16:creationId xmlns:a16="http://schemas.microsoft.com/office/drawing/2014/main" id="{96A10649-A548-433C-9E60-A2989F5AB06F}"/>
              </a:ext>
            </a:extLst>
          </p:cNvPr>
          <p:cNvSpPr>
            <a:spLocks noGrp="1"/>
          </p:cNvSpPr>
          <p:nvPr>
            <p:ph type="body" idx="1"/>
          </p:nvPr>
        </p:nvSpPr>
        <p:spPr/>
        <p:txBody>
          <a:bodyPr>
            <a:normAutofit/>
          </a:bodyPr>
          <a:lstStyle/>
          <a:p>
            <a:r>
              <a:rPr lang="en-US" sz="1600" dirty="0"/>
              <a:t>State of Arkansas municipalities and counties</a:t>
            </a:r>
          </a:p>
        </p:txBody>
      </p:sp>
      <p:sp>
        <p:nvSpPr>
          <p:cNvPr id="4" name="Slide Number Placeholder 3">
            <a:extLst>
              <a:ext uri="{FF2B5EF4-FFF2-40B4-BE49-F238E27FC236}">
                <a16:creationId xmlns:a16="http://schemas.microsoft.com/office/drawing/2014/main" id="{53BCE3C8-32D2-4344-A7A5-87D0A66CDA6B}"/>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2828872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5AA30-EFC2-40A4-B311-B1DB5499E9E4}"/>
              </a:ext>
            </a:extLst>
          </p:cNvPr>
          <p:cNvSpPr>
            <a:spLocks noGrp="1"/>
          </p:cNvSpPr>
          <p:nvPr>
            <p:ph type="title"/>
          </p:nvPr>
        </p:nvSpPr>
        <p:spPr/>
        <p:txBody>
          <a:bodyPr/>
          <a:lstStyle/>
          <a:p>
            <a:r>
              <a:rPr lang="en-US" dirty="0"/>
              <a:t>Coronavirus Relief Fund (CRF) oVERVIEW</a:t>
            </a:r>
          </a:p>
        </p:txBody>
      </p:sp>
      <p:sp>
        <p:nvSpPr>
          <p:cNvPr id="3" name="Content Placeholder 2">
            <a:extLst>
              <a:ext uri="{FF2B5EF4-FFF2-40B4-BE49-F238E27FC236}">
                <a16:creationId xmlns:a16="http://schemas.microsoft.com/office/drawing/2014/main" id="{B2C808DD-853A-4B9A-8A01-ABFE7328B8FA}"/>
              </a:ext>
            </a:extLst>
          </p:cNvPr>
          <p:cNvSpPr>
            <a:spLocks noGrp="1"/>
          </p:cNvSpPr>
          <p:nvPr>
            <p:ph idx="1"/>
          </p:nvPr>
        </p:nvSpPr>
        <p:spPr>
          <a:xfrm>
            <a:off x="581192" y="2180496"/>
            <a:ext cx="11029615" cy="4128025"/>
          </a:xfrm>
        </p:spPr>
        <p:txBody>
          <a:bodyPr>
            <a:normAutofit lnSpcReduction="10000"/>
          </a:bodyPr>
          <a:lstStyle/>
          <a:p>
            <a:r>
              <a:rPr lang="en-US" b="1" dirty="0"/>
              <a:t>Coronavirus Aid, Relief, and Economic Security (CARES) Act</a:t>
            </a:r>
            <a:r>
              <a:rPr lang="en-US" dirty="0"/>
              <a:t> enacted March 27, 2020, established the Coronavirus Relief Fund (CRF) - $150 Billion for States, Local Governments, Tribes, and Territories to respond to, prevent, and prepare for COVID-19. </a:t>
            </a:r>
          </a:p>
          <a:p>
            <a:pPr lvl="1"/>
            <a:r>
              <a:rPr lang="en-US" dirty="0"/>
              <a:t>This is not officially considered a grant, but “other federal assistance”</a:t>
            </a:r>
          </a:p>
          <a:p>
            <a:r>
              <a:rPr lang="en-US" b="1" dirty="0"/>
              <a:t>The U.S. Treasury distributed funding to States</a:t>
            </a:r>
          </a:p>
          <a:p>
            <a:pPr lvl="1"/>
            <a:r>
              <a:rPr lang="en-US" dirty="0"/>
              <a:t>Treasury has developed their own Guidance/FAQs on their website</a:t>
            </a:r>
          </a:p>
          <a:p>
            <a:pPr lvl="1"/>
            <a:r>
              <a:rPr lang="en-US" dirty="0"/>
              <a:t>Treasury Office of the Inspector General (OIG) has released additional reporting Guidance/FAQs</a:t>
            </a:r>
          </a:p>
          <a:p>
            <a:r>
              <a:rPr lang="en-US" b="1" dirty="0"/>
              <a:t>Arkansas received $1.25 Billion </a:t>
            </a:r>
          </a:p>
          <a:p>
            <a:pPr lvl="1"/>
            <a:r>
              <a:rPr lang="en-US" dirty="0"/>
              <a:t>The Governor has designated DFA to administer the funding</a:t>
            </a:r>
          </a:p>
          <a:p>
            <a:pPr lvl="1"/>
            <a:r>
              <a:rPr lang="en-US" dirty="0"/>
              <a:t>Created an oversite committee – Arkansas CARES Act Steering Committee (Steering Committee)</a:t>
            </a:r>
          </a:p>
          <a:p>
            <a:r>
              <a:rPr lang="en-US" b="1" dirty="0"/>
              <a:t>Steering Committee reserved $150 Million for municipalities &amp; counties</a:t>
            </a:r>
          </a:p>
          <a:p>
            <a:pPr lvl="1"/>
            <a:r>
              <a:rPr lang="en-US" dirty="0"/>
              <a:t>$75 M to Municipalities and $75 M to Counties </a:t>
            </a:r>
          </a:p>
        </p:txBody>
      </p:sp>
      <p:sp>
        <p:nvSpPr>
          <p:cNvPr id="4" name="Slide Number Placeholder 3">
            <a:extLst>
              <a:ext uri="{FF2B5EF4-FFF2-40B4-BE49-F238E27FC236}">
                <a16:creationId xmlns:a16="http://schemas.microsoft.com/office/drawing/2014/main" id="{FAA98FDD-CE6E-47D6-A359-603322B84092}"/>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407709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1554F-CAAC-43C1-9DD0-9B86D30EAD6A}"/>
              </a:ext>
            </a:extLst>
          </p:cNvPr>
          <p:cNvSpPr>
            <a:spLocks noGrp="1"/>
          </p:cNvSpPr>
          <p:nvPr>
            <p:ph type="title"/>
          </p:nvPr>
        </p:nvSpPr>
        <p:spPr/>
        <p:txBody>
          <a:bodyPr/>
          <a:lstStyle/>
          <a:p>
            <a:r>
              <a:rPr lang="en-US" dirty="0"/>
              <a:t>Suggested Hierarchy of CRF Project Submission</a:t>
            </a:r>
          </a:p>
        </p:txBody>
      </p:sp>
      <p:sp>
        <p:nvSpPr>
          <p:cNvPr id="3" name="Content Placeholder 2">
            <a:extLst>
              <a:ext uri="{FF2B5EF4-FFF2-40B4-BE49-F238E27FC236}">
                <a16:creationId xmlns:a16="http://schemas.microsoft.com/office/drawing/2014/main" id="{AB707955-1B70-4987-A0AE-298AE6D835A3}"/>
              </a:ext>
            </a:extLst>
          </p:cNvPr>
          <p:cNvSpPr>
            <a:spLocks noGrp="1"/>
          </p:cNvSpPr>
          <p:nvPr>
            <p:ph idx="1"/>
          </p:nvPr>
        </p:nvSpPr>
        <p:spPr>
          <a:xfrm>
            <a:off x="581192" y="2180496"/>
            <a:ext cx="11029615" cy="4086954"/>
          </a:xfrm>
        </p:spPr>
        <p:txBody>
          <a:bodyPr>
            <a:normAutofit/>
          </a:bodyPr>
          <a:lstStyle/>
          <a:p>
            <a:pPr marL="342900" indent="-342900">
              <a:buFont typeface="+mj-lt"/>
              <a:buAutoNum type="arabicPeriod"/>
            </a:pPr>
            <a:r>
              <a:rPr lang="en-US" sz="1600" dirty="0"/>
              <a:t>Large payroll expenses for those substantially dedicated (e.g. payroll for health and safety workers).</a:t>
            </a:r>
          </a:p>
          <a:p>
            <a:pPr marL="342900" indent="-342900">
              <a:buFont typeface="+mj-lt"/>
              <a:buAutoNum type="arabicPeriod"/>
            </a:pPr>
            <a:r>
              <a:rPr lang="en-US" sz="1600" dirty="0"/>
              <a:t>Other Projects that easily align with approved categories such as: </a:t>
            </a:r>
          </a:p>
          <a:p>
            <a:pPr marL="666900" lvl="1" indent="-342900">
              <a:buFont typeface="+mj-lt"/>
              <a:buAutoNum type="arabicPeriod"/>
            </a:pPr>
            <a:r>
              <a:rPr lang="en-US" dirty="0"/>
              <a:t>Modifications to government facilities to comply with Public Health official guidance;</a:t>
            </a:r>
          </a:p>
          <a:p>
            <a:pPr marL="666900" lvl="1" indent="-342900">
              <a:buFont typeface="+mj-lt"/>
              <a:buAutoNum type="arabicPeriod"/>
            </a:pPr>
            <a:r>
              <a:rPr lang="en-US" dirty="0"/>
              <a:t>Transition to Telework for public employees;</a:t>
            </a:r>
          </a:p>
          <a:p>
            <a:pPr marL="666900" lvl="1" indent="-342900">
              <a:buFont typeface="+mj-lt"/>
              <a:buAutoNum type="arabicPeriod"/>
            </a:pPr>
            <a:r>
              <a:rPr lang="en-US" dirty="0"/>
              <a:t>COVID-19 related leave (FFCRA expenses);</a:t>
            </a:r>
          </a:p>
          <a:p>
            <a:pPr marL="666900" lvl="1" indent="-342900">
              <a:buFont typeface="+mj-lt"/>
              <a:buAutoNum type="arabicPeriod"/>
            </a:pPr>
            <a:r>
              <a:rPr lang="en-US" dirty="0"/>
              <a:t>Distance learning.</a:t>
            </a:r>
          </a:p>
          <a:p>
            <a:pPr marL="342900" indent="-342900">
              <a:buFont typeface="+mj-lt"/>
              <a:buAutoNum type="arabicPeriod"/>
            </a:pPr>
            <a:r>
              <a:rPr lang="en-US" sz="1600" dirty="0"/>
              <a:t>Large, easy to document, direct expenses: Personal Protective Equipment (PPE) and cleaning/sanitizing supplies.</a:t>
            </a:r>
          </a:p>
          <a:p>
            <a:pPr marL="342900" indent="-342900">
              <a:buFont typeface="+mj-lt"/>
              <a:buAutoNum type="arabicPeriod"/>
            </a:pPr>
            <a:r>
              <a:rPr lang="en-US" sz="1600" dirty="0"/>
              <a:t>Complicated Projects that take longer to evaluate and approve:</a:t>
            </a:r>
          </a:p>
          <a:p>
            <a:pPr marL="666900" lvl="1" indent="-342900">
              <a:buFont typeface="+mj-lt"/>
              <a:buAutoNum type="arabicPeriod"/>
            </a:pPr>
            <a:r>
              <a:rPr lang="en-US" dirty="0"/>
              <a:t>Unique, complicated projects should be kept separate from common projects (force account labor, PPE); </a:t>
            </a:r>
          </a:p>
          <a:p>
            <a:pPr marL="666900" lvl="1" indent="-342900">
              <a:buFont typeface="+mj-lt"/>
              <a:buAutoNum type="arabicPeriod"/>
            </a:pPr>
            <a:r>
              <a:rPr lang="en-US" dirty="0"/>
              <a:t>Complicated projects will take more time to review and and ultimately approved;  </a:t>
            </a:r>
          </a:p>
          <a:p>
            <a:pPr marL="666900" lvl="1" indent="-342900">
              <a:buFont typeface="+mj-lt"/>
              <a:buAutoNum type="arabicPeriod"/>
            </a:pPr>
            <a:r>
              <a:rPr lang="en-US" dirty="0"/>
              <a:t>Keep separate for more standardized projects to enable projects on a faster review track to avoid delay.  </a:t>
            </a:r>
          </a:p>
        </p:txBody>
      </p:sp>
      <p:sp>
        <p:nvSpPr>
          <p:cNvPr id="4" name="Slide Number Placeholder 3">
            <a:extLst>
              <a:ext uri="{FF2B5EF4-FFF2-40B4-BE49-F238E27FC236}">
                <a16:creationId xmlns:a16="http://schemas.microsoft.com/office/drawing/2014/main" id="{6AEE72BA-B234-4753-AB3E-9815ECF0C977}"/>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3550188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B55CE-EBC2-4EA6-9C25-D6E9E2CF61EA}"/>
              </a:ext>
            </a:extLst>
          </p:cNvPr>
          <p:cNvSpPr>
            <a:spLocks noGrp="1"/>
          </p:cNvSpPr>
          <p:nvPr>
            <p:ph type="title"/>
          </p:nvPr>
        </p:nvSpPr>
        <p:spPr/>
        <p:txBody>
          <a:bodyPr/>
          <a:lstStyle/>
          <a:p>
            <a:r>
              <a:rPr lang="en-US" dirty="0"/>
              <a:t>Cost Recovery Action #1: Proper Procurement</a:t>
            </a:r>
          </a:p>
        </p:txBody>
      </p:sp>
      <p:sp>
        <p:nvSpPr>
          <p:cNvPr id="3" name="Content Placeholder 2">
            <a:extLst>
              <a:ext uri="{FF2B5EF4-FFF2-40B4-BE49-F238E27FC236}">
                <a16:creationId xmlns:a16="http://schemas.microsoft.com/office/drawing/2014/main" id="{D7FE809C-4374-42BF-BD05-D4BC1AA3CCF5}"/>
              </a:ext>
            </a:extLst>
          </p:cNvPr>
          <p:cNvSpPr>
            <a:spLocks noGrp="1"/>
          </p:cNvSpPr>
          <p:nvPr>
            <p:ph idx="1"/>
          </p:nvPr>
        </p:nvSpPr>
        <p:spPr>
          <a:xfrm>
            <a:off x="581192" y="2180496"/>
            <a:ext cx="11029615" cy="4048854"/>
          </a:xfrm>
        </p:spPr>
        <p:txBody>
          <a:bodyPr/>
          <a:lstStyle/>
          <a:p>
            <a:r>
              <a:rPr lang="en-US" sz="1600" dirty="0"/>
              <a:t>Ensure the entity’s procurement methodologies are properly documented to support costs:</a:t>
            </a:r>
          </a:p>
          <a:p>
            <a:pPr lvl="1"/>
            <a:r>
              <a:rPr lang="en-US" dirty="0"/>
              <a:t>All FEMA funding must comply with UGG: 2 CFR pt. 200;</a:t>
            </a:r>
          </a:p>
          <a:p>
            <a:pPr lvl="1"/>
            <a:r>
              <a:rPr lang="en-US" dirty="0"/>
              <a:t>Improper procurement is one of the top reasons why FEMA funding may be clawed back and de-obligated. </a:t>
            </a:r>
          </a:p>
          <a:p>
            <a:r>
              <a:rPr lang="en-US" sz="1600" dirty="0"/>
              <a:t>On March 17, 2020, FEMA stated that COVID-19 represented emergency and exigent circumstances, which means Private Non-Profit (PNP) entities can enter into </a:t>
            </a:r>
            <a:r>
              <a:rPr lang="en-US" sz="1600" b="1" dirty="0"/>
              <a:t>new or existing non-competitive contracts </a:t>
            </a:r>
            <a:r>
              <a:rPr lang="en-US" sz="1600" dirty="0"/>
              <a:t>as it relates to their efforts to respond to COVID-19:</a:t>
            </a:r>
          </a:p>
          <a:p>
            <a:pPr lvl="1"/>
            <a:r>
              <a:rPr lang="en-US" dirty="0"/>
              <a:t>Leverage this non-competitive procurement policy with caution;</a:t>
            </a:r>
          </a:p>
          <a:p>
            <a:pPr lvl="1"/>
            <a:r>
              <a:rPr lang="en-US" dirty="0"/>
              <a:t>While FEMA has loosened the requirement for an entity to adhere to Federal procurement requirements, they have not waived State and local procurement requirements, so make sure to adhere to the most restrictive policy. </a:t>
            </a:r>
          </a:p>
          <a:p>
            <a:pPr marL="0" indent="0">
              <a:buNone/>
            </a:pPr>
            <a:endParaRPr lang="en-US" dirty="0"/>
          </a:p>
        </p:txBody>
      </p:sp>
      <p:pic>
        <p:nvPicPr>
          <p:cNvPr id="5" name="Graphic 4">
            <a:extLst>
              <a:ext uri="{FF2B5EF4-FFF2-40B4-BE49-F238E27FC236}">
                <a16:creationId xmlns:a16="http://schemas.microsoft.com/office/drawing/2014/main" id="{6B08875D-A1E9-413D-9EE4-E2D494FA9BC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9653" y="983298"/>
            <a:ext cx="7315200" cy="7315200"/>
          </a:xfrm>
          <a:prstGeom prst="rect">
            <a:avLst/>
          </a:prstGeom>
        </p:spPr>
      </p:pic>
      <p:sp>
        <p:nvSpPr>
          <p:cNvPr id="4" name="Slide Number Placeholder 3">
            <a:extLst>
              <a:ext uri="{FF2B5EF4-FFF2-40B4-BE49-F238E27FC236}">
                <a16:creationId xmlns:a16="http://schemas.microsoft.com/office/drawing/2014/main" id="{16E2ADA9-984C-450C-9B10-97591CD9FF5A}"/>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2505364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9B55E-5C85-4826-9118-213192283B45}"/>
              </a:ext>
            </a:extLst>
          </p:cNvPr>
          <p:cNvSpPr>
            <a:spLocks noGrp="1"/>
          </p:cNvSpPr>
          <p:nvPr>
            <p:ph type="title"/>
          </p:nvPr>
        </p:nvSpPr>
        <p:spPr/>
        <p:txBody>
          <a:bodyPr/>
          <a:lstStyle/>
          <a:p>
            <a:r>
              <a:rPr lang="en-US" dirty="0"/>
              <a:t>Cost Recovery Action #2: Emergency Coding Costs</a:t>
            </a:r>
          </a:p>
        </p:txBody>
      </p:sp>
      <p:sp>
        <p:nvSpPr>
          <p:cNvPr id="3" name="Content Placeholder 2">
            <a:extLst>
              <a:ext uri="{FF2B5EF4-FFF2-40B4-BE49-F238E27FC236}">
                <a16:creationId xmlns:a16="http://schemas.microsoft.com/office/drawing/2014/main" id="{2C8E338E-D8B0-4389-BBEF-85BBE8A834BB}"/>
              </a:ext>
            </a:extLst>
          </p:cNvPr>
          <p:cNvSpPr>
            <a:spLocks noGrp="1"/>
          </p:cNvSpPr>
          <p:nvPr>
            <p:ph idx="1"/>
          </p:nvPr>
        </p:nvSpPr>
        <p:spPr>
          <a:xfrm>
            <a:off x="581192" y="2180496"/>
            <a:ext cx="11029615" cy="4077429"/>
          </a:xfrm>
        </p:spPr>
        <p:txBody>
          <a:bodyPr>
            <a:normAutofit/>
          </a:bodyPr>
          <a:lstStyle/>
          <a:p>
            <a:r>
              <a:rPr lang="en-US" sz="1600" dirty="0"/>
              <a:t>Utilize Existing Financial / Accounting Systems and Processes to Identify and Track Costs Incurred and Funding Received:</a:t>
            </a:r>
          </a:p>
          <a:p>
            <a:pPr lvl="1"/>
            <a:r>
              <a:rPr lang="en-US" dirty="0"/>
              <a:t>Cast a wide net, policies and funding opportunities are constantly changing.  </a:t>
            </a:r>
          </a:p>
          <a:p>
            <a:r>
              <a:rPr lang="en-US" sz="1600" dirty="0"/>
              <a:t>Create COVID-19 specific “Emergency Code” (E-Code) in your system(s) to develop and utilize discrete cost codes to track COVID-19 related spending, including: </a:t>
            </a:r>
          </a:p>
          <a:p>
            <a:pPr lvl="1"/>
            <a:r>
              <a:rPr lang="en-US" dirty="0"/>
              <a:t>Labor</a:t>
            </a:r>
          </a:p>
          <a:p>
            <a:pPr lvl="1"/>
            <a:r>
              <a:rPr lang="en-US" dirty="0"/>
              <a:t>Contracts</a:t>
            </a:r>
          </a:p>
          <a:p>
            <a:pPr lvl="1"/>
            <a:r>
              <a:rPr lang="en-US" dirty="0"/>
              <a:t>Materials &amp; Supply Purchases</a:t>
            </a:r>
          </a:p>
          <a:p>
            <a:pPr lvl="1"/>
            <a:r>
              <a:rPr lang="en-US" dirty="0"/>
              <a:t>Equipment Purchases or Rentals</a:t>
            </a:r>
          </a:p>
          <a:p>
            <a:pPr lvl="1"/>
            <a:r>
              <a:rPr lang="en-US" dirty="0"/>
              <a:t>Personal Protective Equipment (PPE)</a:t>
            </a:r>
          </a:p>
        </p:txBody>
      </p:sp>
      <p:pic>
        <p:nvPicPr>
          <p:cNvPr id="5" name="Graphic 4">
            <a:extLst>
              <a:ext uri="{FF2B5EF4-FFF2-40B4-BE49-F238E27FC236}">
                <a16:creationId xmlns:a16="http://schemas.microsoft.com/office/drawing/2014/main" id="{8751FA62-CF37-4053-ADAA-5F5B1852377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91200" y="1793275"/>
            <a:ext cx="6400800" cy="6400800"/>
          </a:xfrm>
          <a:prstGeom prst="rect">
            <a:avLst/>
          </a:prstGeom>
        </p:spPr>
      </p:pic>
      <p:sp>
        <p:nvSpPr>
          <p:cNvPr id="4" name="Slide Number Placeholder 3">
            <a:extLst>
              <a:ext uri="{FF2B5EF4-FFF2-40B4-BE49-F238E27FC236}">
                <a16:creationId xmlns:a16="http://schemas.microsoft.com/office/drawing/2014/main" id="{4C3D5365-F02B-4F8E-8270-ED920202B3C8}"/>
              </a:ext>
            </a:extLst>
          </p:cNvPr>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3583482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B8C58-83D3-48A3-8ABE-5A8F873DD71F}"/>
              </a:ext>
            </a:extLst>
          </p:cNvPr>
          <p:cNvSpPr>
            <a:spLocks noGrp="1"/>
          </p:cNvSpPr>
          <p:nvPr>
            <p:ph type="title"/>
          </p:nvPr>
        </p:nvSpPr>
        <p:spPr/>
        <p:txBody>
          <a:bodyPr/>
          <a:lstStyle/>
          <a:p>
            <a:r>
              <a:rPr lang="en-US" dirty="0"/>
              <a:t>Cost Recovery Action #3: Documentation</a:t>
            </a:r>
          </a:p>
        </p:txBody>
      </p:sp>
      <p:sp>
        <p:nvSpPr>
          <p:cNvPr id="3" name="Content Placeholder 2">
            <a:extLst>
              <a:ext uri="{FF2B5EF4-FFF2-40B4-BE49-F238E27FC236}">
                <a16:creationId xmlns:a16="http://schemas.microsoft.com/office/drawing/2014/main" id="{5B4759D9-ED8A-4092-93CB-BEA336A70B93}"/>
              </a:ext>
            </a:extLst>
          </p:cNvPr>
          <p:cNvSpPr>
            <a:spLocks noGrp="1"/>
          </p:cNvSpPr>
          <p:nvPr>
            <p:ph idx="1"/>
          </p:nvPr>
        </p:nvSpPr>
        <p:spPr/>
        <p:txBody>
          <a:bodyPr>
            <a:normAutofit/>
          </a:bodyPr>
          <a:lstStyle/>
          <a:p>
            <a:r>
              <a:rPr lang="en-US" sz="1600" dirty="0"/>
              <a:t>Documentation is critical for disaster recovery:</a:t>
            </a:r>
          </a:p>
          <a:p>
            <a:pPr lvl="1"/>
            <a:r>
              <a:rPr lang="en-US" dirty="0"/>
              <a:t>When in doubt, document all costs related to COVID-19 response and recovery;</a:t>
            </a:r>
          </a:p>
          <a:p>
            <a:pPr lvl="1"/>
            <a:r>
              <a:rPr lang="en-US" dirty="0"/>
              <a:t>Ensure contractors and vendors are providing sufficient detail to describe activities performed or services provided;</a:t>
            </a:r>
          </a:p>
          <a:p>
            <a:pPr lvl="1"/>
            <a:r>
              <a:rPr lang="en-US" dirty="0"/>
              <a:t>Documentation checklists will be provided by the DFA/CTEH/Hagerty Team;</a:t>
            </a:r>
          </a:p>
          <a:p>
            <a:pPr lvl="1"/>
            <a:r>
              <a:rPr lang="en-US" dirty="0"/>
              <a:t>All documentation for costs incurred will be required for reimbursement and eventually be uploaded and stored in the CTC Review Portal.</a:t>
            </a:r>
          </a:p>
        </p:txBody>
      </p:sp>
      <p:grpSp>
        <p:nvGrpSpPr>
          <p:cNvPr id="4" name="Group 3">
            <a:extLst>
              <a:ext uri="{FF2B5EF4-FFF2-40B4-BE49-F238E27FC236}">
                <a16:creationId xmlns:a16="http://schemas.microsoft.com/office/drawing/2014/main" id="{A6E7D112-687B-4EC2-8C3A-F9A561E17711}"/>
              </a:ext>
            </a:extLst>
          </p:cNvPr>
          <p:cNvGrpSpPr/>
          <p:nvPr/>
        </p:nvGrpSpPr>
        <p:grpSpPr>
          <a:xfrm>
            <a:off x="7217449" y="1937458"/>
            <a:ext cx="4521919" cy="5958519"/>
            <a:chOff x="9367339" y="2815459"/>
            <a:chExt cx="851179" cy="1119064"/>
          </a:xfrm>
          <a:solidFill>
            <a:schemeClr val="accent4">
              <a:alpha val="20000"/>
            </a:schemeClr>
          </a:solidFill>
        </p:grpSpPr>
        <p:sp>
          <p:nvSpPr>
            <p:cNvPr id="5" name="Freeform 455">
              <a:extLst>
                <a:ext uri="{FF2B5EF4-FFF2-40B4-BE49-F238E27FC236}">
                  <a16:creationId xmlns:a16="http://schemas.microsoft.com/office/drawing/2014/main" id="{C97ACE44-E24F-4631-9386-7EE6E80CC43A}"/>
                </a:ext>
              </a:extLst>
            </p:cNvPr>
            <p:cNvSpPr>
              <a:spLocks noChangeArrowheads="1"/>
            </p:cNvSpPr>
            <p:nvPr/>
          </p:nvSpPr>
          <p:spPr bwMode="auto">
            <a:xfrm>
              <a:off x="9367339" y="2923476"/>
              <a:ext cx="851179" cy="1011047"/>
            </a:xfrm>
            <a:custGeom>
              <a:avLst/>
              <a:gdLst>
                <a:gd name="T0" fmla="*/ 826 w 870"/>
                <a:gd name="T1" fmla="*/ 1031 h 1032"/>
                <a:gd name="T2" fmla="*/ 826 w 870"/>
                <a:gd name="T3" fmla="*/ 1031 h 1032"/>
                <a:gd name="T4" fmla="*/ 34 w 870"/>
                <a:gd name="T5" fmla="*/ 1031 h 1032"/>
                <a:gd name="T6" fmla="*/ 0 w 870"/>
                <a:gd name="T7" fmla="*/ 988 h 1032"/>
                <a:gd name="T8" fmla="*/ 0 w 870"/>
                <a:gd name="T9" fmla="*/ 43 h 1032"/>
                <a:gd name="T10" fmla="*/ 34 w 870"/>
                <a:gd name="T11" fmla="*/ 0 h 1032"/>
                <a:gd name="T12" fmla="*/ 189 w 870"/>
                <a:gd name="T13" fmla="*/ 0 h 1032"/>
                <a:gd name="T14" fmla="*/ 215 w 870"/>
                <a:gd name="T15" fmla="*/ 26 h 1032"/>
                <a:gd name="T16" fmla="*/ 189 w 870"/>
                <a:gd name="T17" fmla="*/ 52 h 1032"/>
                <a:gd name="T18" fmla="*/ 51 w 870"/>
                <a:gd name="T19" fmla="*/ 52 h 1032"/>
                <a:gd name="T20" fmla="*/ 51 w 870"/>
                <a:gd name="T21" fmla="*/ 980 h 1032"/>
                <a:gd name="T22" fmla="*/ 817 w 870"/>
                <a:gd name="T23" fmla="*/ 980 h 1032"/>
                <a:gd name="T24" fmla="*/ 817 w 870"/>
                <a:gd name="T25" fmla="*/ 52 h 1032"/>
                <a:gd name="T26" fmla="*/ 679 w 870"/>
                <a:gd name="T27" fmla="*/ 52 h 1032"/>
                <a:gd name="T28" fmla="*/ 654 w 870"/>
                <a:gd name="T29" fmla="*/ 26 h 1032"/>
                <a:gd name="T30" fmla="*/ 679 w 870"/>
                <a:gd name="T31" fmla="*/ 0 h 1032"/>
                <a:gd name="T32" fmla="*/ 826 w 870"/>
                <a:gd name="T33" fmla="*/ 0 h 1032"/>
                <a:gd name="T34" fmla="*/ 869 w 870"/>
                <a:gd name="T35" fmla="*/ 43 h 1032"/>
                <a:gd name="T36" fmla="*/ 869 w 870"/>
                <a:gd name="T37" fmla="*/ 988 h 1032"/>
                <a:gd name="T38" fmla="*/ 826 w 870"/>
                <a:gd name="T39" fmla="*/ 1031 h 1032"/>
                <a:gd name="T40" fmla="*/ 826 w 870"/>
                <a:gd name="T41" fmla="*/ 52 h 1032"/>
                <a:gd name="T42" fmla="*/ 826 w 870"/>
                <a:gd name="T43" fmla="*/ 52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70" h="1032">
                  <a:moveTo>
                    <a:pt x="826" y="1031"/>
                  </a:moveTo>
                  <a:lnTo>
                    <a:pt x="826" y="1031"/>
                  </a:lnTo>
                  <a:cubicBezTo>
                    <a:pt x="34" y="1031"/>
                    <a:pt x="34" y="1031"/>
                    <a:pt x="34" y="1031"/>
                  </a:cubicBezTo>
                  <a:cubicBezTo>
                    <a:pt x="17" y="1031"/>
                    <a:pt x="0" y="1014"/>
                    <a:pt x="0" y="988"/>
                  </a:cubicBezTo>
                  <a:cubicBezTo>
                    <a:pt x="0" y="43"/>
                    <a:pt x="0" y="43"/>
                    <a:pt x="0" y="43"/>
                  </a:cubicBezTo>
                  <a:cubicBezTo>
                    <a:pt x="0" y="17"/>
                    <a:pt x="17" y="0"/>
                    <a:pt x="34" y="0"/>
                  </a:cubicBezTo>
                  <a:cubicBezTo>
                    <a:pt x="189" y="0"/>
                    <a:pt x="189" y="0"/>
                    <a:pt x="189" y="0"/>
                  </a:cubicBezTo>
                  <a:cubicBezTo>
                    <a:pt x="206" y="0"/>
                    <a:pt x="215" y="17"/>
                    <a:pt x="215" y="26"/>
                  </a:cubicBezTo>
                  <a:cubicBezTo>
                    <a:pt x="215" y="43"/>
                    <a:pt x="206" y="52"/>
                    <a:pt x="189" y="52"/>
                  </a:cubicBezTo>
                  <a:cubicBezTo>
                    <a:pt x="51" y="52"/>
                    <a:pt x="51" y="52"/>
                    <a:pt x="51" y="52"/>
                  </a:cubicBezTo>
                  <a:cubicBezTo>
                    <a:pt x="51" y="980"/>
                    <a:pt x="51" y="980"/>
                    <a:pt x="51" y="980"/>
                  </a:cubicBezTo>
                  <a:cubicBezTo>
                    <a:pt x="817" y="980"/>
                    <a:pt x="817" y="980"/>
                    <a:pt x="817" y="980"/>
                  </a:cubicBezTo>
                  <a:cubicBezTo>
                    <a:pt x="817" y="52"/>
                    <a:pt x="817" y="52"/>
                    <a:pt x="817" y="52"/>
                  </a:cubicBezTo>
                  <a:cubicBezTo>
                    <a:pt x="679" y="52"/>
                    <a:pt x="679" y="52"/>
                    <a:pt x="679" y="52"/>
                  </a:cubicBezTo>
                  <a:cubicBezTo>
                    <a:pt x="662" y="52"/>
                    <a:pt x="654" y="43"/>
                    <a:pt x="654" y="26"/>
                  </a:cubicBezTo>
                  <a:cubicBezTo>
                    <a:pt x="654" y="17"/>
                    <a:pt x="662" y="0"/>
                    <a:pt x="679" y="0"/>
                  </a:cubicBezTo>
                  <a:cubicBezTo>
                    <a:pt x="826" y="0"/>
                    <a:pt x="826" y="0"/>
                    <a:pt x="826" y="0"/>
                  </a:cubicBezTo>
                  <a:cubicBezTo>
                    <a:pt x="851" y="0"/>
                    <a:pt x="869" y="17"/>
                    <a:pt x="869" y="43"/>
                  </a:cubicBezTo>
                  <a:cubicBezTo>
                    <a:pt x="869" y="988"/>
                    <a:pt x="869" y="988"/>
                    <a:pt x="869" y="988"/>
                  </a:cubicBezTo>
                  <a:cubicBezTo>
                    <a:pt x="869" y="1014"/>
                    <a:pt x="851" y="1031"/>
                    <a:pt x="826" y="1031"/>
                  </a:cubicBezTo>
                  <a:close/>
                  <a:moveTo>
                    <a:pt x="826" y="52"/>
                  </a:moveTo>
                  <a:lnTo>
                    <a:pt x="826" y="52"/>
                  </a:lnTo>
                  <a:close/>
                </a:path>
              </a:pathLst>
            </a:custGeom>
            <a:grp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fontAlgn="base">
                <a:spcBef>
                  <a:spcPct val="0"/>
                </a:spcBef>
                <a:spcAft>
                  <a:spcPct val="0"/>
                </a:spcAft>
                <a:defRPr/>
              </a:pPr>
              <a:endParaRPr lang="es-MX" dirty="0">
                <a:solidFill>
                  <a:srgbClr val="000000"/>
                </a:solidFill>
                <a:latin typeface="Times New Roman"/>
              </a:endParaRPr>
            </a:p>
          </p:txBody>
        </p:sp>
        <p:sp>
          <p:nvSpPr>
            <p:cNvPr id="6" name="Freeform 456">
              <a:extLst>
                <a:ext uri="{FF2B5EF4-FFF2-40B4-BE49-F238E27FC236}">
                  <a16:creationId xmlns:a16="http://schemas.microsoft.com/office/drawing/2014/main" id="{336EAB2B-AF0A-4F67-A734-69853513A854}"/>
                </a:ext>
              </a:extLst>
            </p:cNvPr>
            <p:cNvSpPr>
              <a:spLocks noChangeArrowheads="1"/>
            </p:cNvSpPr>
            <p:nvPr/>
          </p:nvSpPr>
          <p:spPr bwMode="auto">
            <a:xfrm>
              <a:off x="9527204" y="3169758"/>
              <a:ext cx="168509" cy="159865"/>
            </a:xfrm>
            <a:custGeom>
              <a:avLst/>
              <a:gdLst>
                <a:gd name="T0" fmla="*/ 146 w 173"/>
                <a:gd name="T1" fmla="*/ 163 h 164"/>
                <a:gd name="T2" fmla="*/ 146 w 173"/>
                <a:gd name="T3" fmla="*/ 163 h 164"/>
                <a:gd name="T4" fmla="*/ 26 w 173"/>
                <a:gd name="T5" fmla="*/ 163 h 164"/>
                <a:gd name="T6" fmla="*/ 0 w 173"/>
                <a:gd name="T7" fmla="*/ 137 h 164"/>
                <a:gd name="T8" fmla="*/ 0 w 173"/>
                <a:gd name="T9" fmla="*/ 17 h 164"/>
                <a:gd name="T10" fmla="*/ 26 w 173"/>
                <a:gd name="T11" fmla="*/ 0 h 164"/>
                <a:gd name="T12" fmla="*/ 146 w 173"/>
                <a:gd name="T13" fmla="*/ 0 h 164"/>
                <a:gd name="T14" fmla="*/ 172 w 173"/>
                <a:gd name="T15" fmla="*/ 17 h 164"/>
                <a:gd name="T16" fmla="*/ 172 w 173"/>
                <a:gd name="T17" fmla="*/ 137 h 164"/>
                <a:gd name="T18" fmla="*/ 146 w 173"/>
                <a:gd name="T19" fmla="*/ 163 h 164"/>
                <a:gd name="T20" fmla="*/ 52 w 173"/>
                <a:gd name="T21" fmla="*/ 120 h 164"/>
                <a:gd name="T22" fmla="*/ 52 w 173"/>
                <a:gd name="T23" fmla="*/ 120 h 164"/>
                <a:gd name="T24" fmla="*/ 121 w 173"/>
                <a:gd name="T25" fmla="*/ 120 h 164"/>
                <a:gd name="T26" fmla="*/ 121 w 173"/>
                <a:gd name="T27" fmla="*/ 43 h 164"/>
                <a:gd name="T28" fmla="*/ 52 w 173"/>
                <a:gd name="T29" fmla="*/ 43 h 164"/>
                <a:gd name="T30" fmla="*/ 52 w 173"/>
                <a:gd name="T31" fmla="*/ 12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3" h="164">
                  <a:moveTo>
                    <a:pt x="146" y="163"/>
                  </a:moveTo>
                  <a:lnTo>
                    <a:pt x="146" y="163"/>
                  </a:lnTo>
                  <a:cubicBezTo>
                    <a:pt x="26" y="163"/>
                    <a:pt x="26" y="163"/>
                    <a:pt x="26" y="163"/>
                  </a:cubicBezTo>
                  <a:cubicBezTo>
                    <a:pt x="17" y="163"/>
                    <a:pt x="0" y="154"/>
                    <a:pt x="0" y="137"/>
                  </a:cubicBezTo>
                  <a:cubicBezTo>
                    <a:pt x="0" y="17"/>
                    <a:pt x="0" y="17"/>
                    <a:pt x="0" y="17"/>
                  </a:cubicBezTo>
                  <a:cubicBezTo>
                    <a:pt x="0" y="8"/>
                    <a:pt x="17" y="0"/>
                    <a:pt x="26" y="0"/>
                  </a:cubicBezTo>
                  <a:cubicBezTo>
                    <a:pt x="146" y="0"/>
                    <a:pt x="146" y="0"/>
                    <a:pt x="146" y="0"/>
                  </a:cubicBezTo>
                  <a:cubicBezTo>
                    <a:pt x="163" y="0"/>
                    <a:pt x="172" y="8"/>
                    <a:pt x="172" y="17"/>
                  </a:cubicBezTo>
                  <a:cubicBezTo>
                    <a:pt x="172" y="137"/>
                    <a:pt x="172" y="137"/>
                    <a:pt x="172" y="137"/>
                  </a:cubicBezTo>
                  <a:cubicBezTo>
                    <a:pt x="172" y="154"/>
                    <a:pt x="163" y="163"/>
                    <a:pt x="146" y="163"/>
                  </a:cubicBezTo>
                  <a:close/>
                  <a:moveTo>
                    <a:pt x="52" y="120"/>
                  </a:moveTo>
                  <a:lnTo>
                    <a:pt x="52" y="120"/>
                  </a:lnTo>
                  <a:cubicBezTo>
                    <a:pt x="121" y="120"/>
                    <a:pt x="121" y="120"/>
                    <a:pt x="121" y="120"/>
                  </a:cubicBezTo>
                  <a:cubicBezTo>
                    <a:pt x="121" y="43"/>
                    <a:pt x="121" y="43"/>
                    <a:pt x="121" y="43"/>
                  </a:cubicBezTo>
                  <a:cubicBezTo>
                    <a:pt x="52" y="43"/>
                    <a:pt x="52" y="43"/>
                    <a:pt x="52" y="43"/>
                  </a:cubicBezTo>
                  <a:lnTo>
                    <a:pt x="52" y="120"/>
                  </a:lnTo>
                  <a:close/>
                </a:path>
              </a:pathLst>
            </a:custGeom>
            <a:grp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fontAlgn="base">
                <a:spcBef>
                  <a:spcPct val="0"/>
                </a:spcBef>
                <a:spcAft>
                  <a:spcPct val="0"/>
                </a:spcAft>
                <a:defRPr/>
              </a:pPr>
              <a:endParaRPr lang="es-MX" dirty="0">
                <a:solidFill>
                  <a:srgbClr val="000000"/>
                </a:solidFill>
                <a:latin typeface="Times New Roman"/>
              </a:endParaRPr>
            </a:p>
          </p:txBody>
        </p:sp>
        <p:sp>
          <p:nvSpPr>
            <p:cNvPr id="7" name="Freeform 457">
              <a:extLst>
                <a:ext uri="{FF2B5EF4-FFF2-40B4-BE49-F238E27FC236}">
                  <a16:creationId xmlns:a16="http://schemas.microsoft.com/office/drawing/2014/main" id="{20A470BE-AE5F-4C2B-B574-E3712DCAF83D}"/>
                </a:ext>
              </a:extLst>
            </p:cNvPr>
            <p:cNvSpPr>
              <a:spLocks noChangeArrowheads="1"/>
            </p:cNvSpPr>
            <p:nvPr/>
          </p:nvSpPr>
          <p:spPr bwMode="auto">
            <a:xfrm>
              <a:off x="9527204" y="3403076"/>
              <a:ext cx="168509" cy="168506"/>
            </a:xfrm>
            <a:custGeom>
              <a:avLst/>
              <a:gdLst>
                <a:gd name="T0" fmla="*/ 146 w 173"/>
                <a:gd name="T1" fmla="*/ 172 h 173"/>
                <a:gd name="T2" fmla="*/ 146 w 173"/>
                <a:gd name="T3" fmla="*/ 172 h 173"/>
                <a:gd name="T4" fmla="*/ 26 w 173"/>
                <a:gd name="T5" fmla="*/ 172 h 173"/>
                <a:gd name="T6" fmla="*/ 0 w 173"/>
                <a:gd name="T7" fmla="*/ 146 h 173"/>
                <a:gd name="T8" fmla="*/ 0 w 173"/>
                <a:gd name="T9" fmla="*/ 25 h 173"/>
                <a:gd name="T10" fmla="*/ 26 w 173"/>
                <a:gd name="T11" fmla="*/ 0 h 173"/>
                <a:gd name="T12" fmla="*/ 146 w 173"/>
                <a:gd name="T13" fmla="*/ 0 h 173"/>
                <a:gd name="T14" fmla="*/ 172 w 173"/>
                <a:gd name="T15" fmla="*/ 25 h 173"/>
                <a:gd name="T16" fmla="*/ 172 w 173"/>
                <a:gd name="T17" fmla="*/ 146 h 173"/>
                <a:gd name="T18" fmla="*/ 146 w 173"/>
                <a:gd name="T19" fmla="*/ 172 h 173"/>
                <a:gd name="T20" fmla="*/ 52 w 173"/>
                <a:gd name="T21" fmla="*/ 120 h 173"/>
                <a:gd name="T22" fmla="*/ 52 w 173"/>
                <a:gd name="T23" fmla="*/ 120 h 173"/>
                <a:gd name="T24" fmla="*/ 121 w 173"/>
                <a:gd name="T25" fmla="*/ 120 h 173"/>
                <a:gd name="T26" fmla="*/ 121 w 173"/>
                <a:gd name="T27" fmla="*/ 42 h 173"/>
                <a:gd name="T28" fmla="*/ 52 w 173"/>
                <a:gd name="T29" fmla="*/ 42 h 173"/>
                <a:gd name="T30" fmla="*/ 52 w 173"/>
                <a:gd name="T31" fmla="*/ 120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3" h="173">
                  <a:moveTo>
                    <a:pt x="146" y="172"/>
                  </a:moveTo>
                  <a:lnTo>
                    <a:pt x="146" y="172"/>
                  </a:lnTo>
                  <a:cubicBezTo>
                    <a:pt x="26" y="172"/>
                    <a:pt x="26" y="172"/>
                    <a:pt x="26" y="172"/>
                  </a:cubicBezTo>
                  <a:cubicBezTo>
                    <a:pt x="17" y="172"/>
                    <a:pt x="0" y="154"/>
                    <a:pt x="0" y="146"/>
                  </a:cubicBezTo>
                  <a:cubicBezTo>
                    <a:pt x="0" y="25"/>
                    <a:pt x="0" y="25"/>
                    <a:pt x="0" y="25"/>
                  </a:cubicBezTo>
                  <a:cubicBezTo>
                    <a:pt x="0" y="8"/>
                    <a:pt x="17" y="0"/>
                    <a:pt x="26" y="0"/>
                  </a:cubicBezTo>
                  <a:cubicBezTo>
                    <a:pt x="146" y="0"/>
                    <a:pt x="146" y="0"/>
                    <a:pt x="146" y="0"/>
                  </a:cubicBezTo>
                  <a:cubicBezTo>
                    <a:pt x="163" y="0"/>
                    <a:pt x="172" y="8"/>
                    <a:pt x="172" y="25"/>
                  </a:cubicBezTo>
                  <a:cubicBezTo>
                    <a:pt x="172" y="146"/>
                    <a:pt x="172" y="146"/>
                    <a:pt x="172" y="146"/>
                  </a:cubicBezTo>
                  <a:cubicBezTo>
                    <a:pt x="172" y="154"/>
                    <a:pt x="163" y="172"/>
                    <a:pt x="146" y="172"/>
                  </a:cubicBezTo>
                  <a:close/>
                  <a:moveTo>
                    <a:pt x="52" y="120"/>
                  </a:moveTo>
                  <a:lnTo>
                    <a:pt x="52" y="120"/>
                  </a:lnTo>
                  <a:cubicBezTo>
                    <a:pt x="121" y="120"/>
                    <a:pt x="121" y="120"/>
                    <a:pt x="121" y="120"/>
                  </a:cubicBezTo>
                  <a:cubicBezTo>
                    <a:pt x="121" y="42"/>
                    <a:pt x="121" y="42"/>
                    <a:pt x="121" y="42"/>
                  </a:cubicBezTo>
                  <a:cubicBezTo>
                    <a:pt x="52" y="42"/>
                    <a:pt x="52" y="42"/>
                    <a:pt x="52" y="42"/>
                  </a:cubicBezTo>
                  <a:lnTo>
                    <a:pt x="52" y="120"/>
                  </a:lnTo>
                  <a:close/>
                </a:path>
              </a:pathLst>
            </a:custGeom>
            <a:grp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fontAlgn="base">
                <a:spcBef>
                  <a:spcPct val="0"/>
                </a:spcBef>
                <a:spcAft>
                  <a:spcPct val="0"/>
                </a:spcAft>
                <a:defRPr/>
              </a:pPr>
              <a:endParaRPr lang="es-MX" dirty="0">
                <a:solidFill>
                  <a:srgbClr val="000000"/>
                </a:solidFill>
                <a:latin typeface="Times New Roman"/>
              </a:endParaRPr>
            </a:p>
          </p:txBody>
        </p:sp>
        <p:sp>
          <p:nvSpPr>
            <p:cNvPr id="8" name="Freeform 458">
              <a:extLst>
                <a:ext uri="{FF2B5EF4-FFF2-40B4-BE49-F238E27FC236}">
                  <a16:creationId xmlns:a16="http://schemas.microsoft.com/office/drawing/2014/main" id="{0C57BF17-5638-45DE-9C2F-02F735CE5F38}"/>
                </a:ext>
              </a:extLst>
            </p:cNvPr>
            <p:cNvSpPr>
              <a:spLocks noChangeArrowheads="1"/>
            </p:cNvSpPr>
            <p:nvPr/>
          </p:nvSpPr>
          <p:spPr bwMode="auto">
            <a:xfrm>
              <a:off x="9527204" y="3640714"/>
              <a:ext cx="168509" cy="168509"/>
            </a:xfrm>
            <a:custGeom>
              <a:avLst/>
              <a:gdLst>
                <a:gd name="T0" fmla="*/ 146 w 173"/>
                <a:gd name="T1" fmla="*/ 172 h 173"/>
                <a:gd name="T2" fmla="*/ 146 w 173"/>
                <a:gd name="T3" fmla="*/ 172 h 173"/>
                <a:gd name="T4" fmla="*/ 26 w 173"/>
                <a:gd name="T5" fmla="*/ 172 h 173"/>
                <a:gd name="T6" fmla="*/ 0 w 173"/>
                <a:gd name="T7" fmla="*/ 147 h 173"/>
                <a:gd name="T8" fmla="*/ 0 w 173"/>
                <a:gd name="T9" fmla="*/ 26 h 173"/>
                <a:gd name="T10" fmla="*/ 26 w 173"/>
                <a:gd name="T11" fmla="*/ 0 h 173"/>
                <a:gd name="T12" fmla="*/ 146 w 173"/>
                <a:gd name="T13" fmla="*/ 0 h 173"/>
                <a:gd name="T14" fmla="*/ 172 w 173"/>
                <a:gd name="T15" fmla="*/ 26 h 173"/>
                <a:gd name="T16" fmla="*/ 172 w 173"/>
                <a:gd name="T17" fmla="*/ 147 h 173"/>
                <a:gd name="T18" fmla="*/ 146 w 173"/>
                <a:gd name="T19" fmla="*/ 172 h 173"/>
                <a:gd name="T20" fmla="*/ 52 w 173"/>
                <a:gd name="T21" fmla="*/ 121 h 173"/>
                <a:gd name="T22" fmla="*/ 52 w 173"/>
                <a:gd name="T23" fmla="*/ 121 h 173"/>
                <a:gd name="T24" fmla="*/ 121 w 173"/>
                <a:gd name="T25" fmla="*/ 121 h 173"/>
                <a:gd name="T26" fmla="*/ 121 w 173"/>
                <a:gd name="T27" fmla="*/ 52 h 173"/>
                <a:gd name="T28" fmla="*/ 52 w 173"/>
                <a:gd name="T29" fmla="*/ 52 h 173"/>
                <a:gd name="T30" fmla="*/ 52 w 173"/>
                <a:gd name="T31" fmla="*/ 12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3" h="173">
                  <a:moveTo>
                    <a:pt x="146" y="172"/>
                  </a:moveTo>
                  <a:lnTo>
                    <a:pt x="146" y="172"/>
                  </a:lnTo>
                  <a:cubicBezTo>
                    <a:pt x="26" y="172"/>
                    <a:pt x="26" y="172"/>
                    <a:pt x="26" y="172"/>
                  </a:cubicBezTo>
                  <a:cubicBezTo>
                    <a:pt x="17" y="172"/>
                    <a:pt x="0" y="164"/>
                    <a:pt x="0" y="147"/>
                  </a:cubicBezTo>
                  <a:cubicBezTo>
                    <a:pt x="0" y="26"/>
                    <a:pt x="0" y="26"/>
                    <a:pt x="0" y="26"/>
                  </a:cubicBezTo>
                  <a:cubicBezTo>
                    <a:pt x="0" y="9"/>
                    <a:pt x="17" y="0"/>
                    <a:pt x="26" y="0"/>
                  </a:cubicBezTo>
                  <a:cubicBezTo>
                    <a:pt x="146" y="0"/>
                    <a:pt x="146" y="0"/>
                    <a:pt x="146" y="0"/>
                  </a:cubicBezTo>
                  <a:cubicBezTo>
                    <a:pt x="163" y="0"/>
                    <a:pt x="172" y="9"/>
                    <a:pt x="172" y="26"/>
                  </a:cubicBezTo>
                  <a:cubicBezTo>
                    <a:pt x="172" y="147"/>
                    <a:pt x="172" y="147"/>
                    <a:pt x="172" y="147"/>
                  </a:cubicBezTo>
                  <a:cubicBezTo>
                    <a:pt x="172" y="164"/>
                    <a:pt x="163" y="172"/>
                    <a:pt x="146" y="172"/>
                  </a:cubicBezTo>
                  <a:close/>
                  <a:moveTo>
                    <a:pt x="52" y="121"/>
                  </a:moveTo>
                  <a:lnTo>
                    <a:pt x="52" y="121"/>
                  </a:lnTo>
                  <a:cubicBezTo>
                    <a:pt x="121" y="121"/>
                    <a:pt x="121" y="121"/>
                    <a:pt x="121" y="121"/>
                  </a:cubicBezTo>
                  <a:cubicBezTo>
                    <a:pt x="121" y="52"/>
                    <a:pt x="121" y="52"/>
                    <a:pt x="121" y="52"/>
                  </a:cubicBezTo>
                  <a:cubicBezTo>
                    <a:pt x="52" y="52"/>
                    <a:pt x="52" y="52"/>
                    <a:pt x="52" y="52"/>
                  </a:cubicBezTo>
                  <a:lnTo>
                    <a:pt x="52" y="121"/>
                  </a:lnTo>
                  <a:close/>
                </a:path>
              </a:pathLst>
            </a:custGeom>
            <a:grp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fontAlgn="base">
                <a:spcBef>
                  <a:spcPct val="0"/>
                </a:spcBef>
                <a:spcAft>
                  <a:spcPct val="0"/>
                </a:spcAft>
                <a:defRPr/>
              </a:pPr>
              <a:endParaRPr lang="es-MX" dirty="0">
                <a:solidFill>
                  <a:srgbClr val="000000"/>
                </a:solidFill>
                <a:latin typeface="Times New Roman"/>
              </a:endParaRPr>
            </a:p>
          </p:txBody>
        </p:sp>
        <p:sp>
          <p:nvSpPr>
            <p:cNvPr id="9" name="Freeform 459">
              <a:extLst>
                <a:ext uri="{FF2B5EF4-FFF2-40B4-BE49-F238E27FC236}">
                  <a16:creationId xmlns:a16="http://schemas.microsoft.com/office/drawing/2014/main" id="{2BEA2BAE-0F44-44A4-9646-C9587ED6946E}"/>
                </a:ext>
              </a:extLst>
            </p:cNvPr>
            <p:cNvSpPr>
              <a:spLocks noChangeArrowheads="1"/>
            </p:cNvSpPr>
            <p:nvPr/>
          </p:nvSpPr>
          <p:spPr bwMode="auto">
            <a:xfrm>
              <a:off x="9769164" y="3230248"/>
              <a:ext cx="276526" cy="43207"/>
            </a:xfrm>
            <a:custGeom>
              <a:avLst/>
              <a:gdLst>
                <a:gd name="T0" fmla="*/ 266 w 284"/>
                <a:gd name="T1" fmla="*/ 43 h 44"/>
                <a:gd name="T2" fmla="*/ 266 w 284"/>
                <a:gd name="T3" fmla="*/ 43 h 44"/>
                <a:gd name="T4" fmla="*/ 17 w 284"/>
                <a:gd name="T5" fmla="*/ 43 h 44"/>
                <a:gd name="T6" fmla="*/ 0 w 284"/>
                <a:gd name="T7" fmla="*/ 17 h 44"/>
                <a:gd name="T8" fmla="*/ 17 w 284"/>
                <a:gd name="T9" fmla="*/ 0 h 44"/>
                <a:gd name="T10" fmla="*/ 266 w 284"/>
                <a:gd name="T11" fmla="*/ 0 h 44"/>
                <a:gd name="T12" fmla="*/ 283 w 284"/>
                <a:gd name="T13" fmla="*/ 17 h 44"/>
                <a:gd name="T14" fmla="*/ 266 w 284"/>
                <a:gd name="T15" fmla="*/ 43 h 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4" h="44">
                  <a:moveTo>
                    <a:pt x="266" y="43"/>
                  </a:moveTo>
                  <a:lnTo>
                    <a:pt x="266" y="43"/>
                  </a:lnTo>
                  <a:cubicBezTo>
                    <a:pt x="17" y="43"/>
                    <a:pt x="17" y="43"/>
                    <a:pt x="17" y="43"/>
                  </a:cubicBezTo>
                  <a:cubicBezTo>
                    <a:pt x="8" y="43"/>
                    <a:pt x="0" y="34"/>
                    <a:pt x="0" y="17"/>
                  </a:cubicBezTo>
                  <a:cubicBezTo>
                    <a:pt x="0" y="8"/>
                    <a:pt x="8" y="0"/>
                    <a:pt x="17" y="0"/>
                  </a:cubicBezTo>
                  <a:cubicBezTo>
                    <a:pt x="266" y="0"/>
                    <a:pt x="266" y="0"/>
                    <a:pt x="266" y="0"/>
                  </a:cubicBezTo>
                  <a:cubicBezTo>
                    <a:pt x="275" y="0"/>
                    <a:pt x="283" y="8"/>
                    <a:pt x="283" y="17"/>
                  </a:cubicBezTo>
                  <a:cubicBezTo>
                    <a:pt x="283" y="34"/>
                    <a:pt x="275" y="43"/>
                    <a:pt x="266" y="43"/>
                  </a:cubicBezTo>
                </a:path>
              </a:pathLst>
            </a:custGeom>
            <a:grp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fontAlgn="base">
                <a:spcBef>
                  <a:spcPct val="0"/>
                </a:spcBef>
                <a:spcAft>
                  <a:spcPct val="0"/>
                </a:spcAft>
                <a:defRPr/>
              </a:pPr>
              <a:endParaRPr lang="es-MX" dirty="0">
                <a:solidFill>
                  <a:srgbClr val="000000"/>
                </a:solidFill>
                <a:latin typeface="Times New Roman"/>
              </a:endParaRPr>
            </a:p>
          </p:txBody>
        </p:sp>
        <p:sp>
          <p:nvSpPr>
            <p:cNvPr id="10" name="Freeform 460">
              <a:extLst>
                <a:ext uri="{FF2B5EF4-FFF2-40B4-BE49-F238E27FC236}">
                  <a16:creationId xmlns:a16="http://schemas.microsoft.com/office/drawing/2014/main" id="{2E289AFA-2008-4837-A1B1-F78909BC2512}"/>
                </a:ext>
              </a:extLst>
            </p:cNvPr>
            <p:cNvSpPr>
              <a:spLocks noChangeArrowheads="1"/>
            </p:cNvSpPr>
            <p:nvPr/>
          </p:nvSpPr>
          <p:spPr bwMode="auto">
            <a:xfrm>
              <a:off x="9769164" y="3463566"/>
              <a:ext cx="276526" cy="43207"/>
            </a:xfrm>
            <a:custGeom>
              <a:avLst/>
              <a:gdLst>
                <a:gd name="T0" fmla="*/ 266 w 284"/>
                <a:gd name="T1" fmla="*/ 43 h 44"/>
                <a:gd name="T2" fmla="*/ 266 w 284"/>
                <a:gd name="T3" fmla="*/ 43 h 44"/>
                <a:gd name="T4" fmla="*/ 17 w 284"/>
                <a:gd name="T5" fmla="*/ 43 h 44"/>
                <a:gd name="T6" fmla="*/ 0 w 284"/>
                <a:gd name="T7" fmla="*/ 25 h 44"/>
                <a:gd name="T8" fmla="*/ 17 w 284"/>
                <a:gd name="T9" fmla="*/ 0 h 44"/>
                <a:gd name="T10" fmla="*/ 266 w 284"/>
                <a:gd name="T11" fmla="*/ 0 h 44"/>
                <a:gd name="T12" fmla="*/ 283 w 284"/>
                <a:gd name="T13" fmla="*/ 25 h 44"/>
                <a:gd name="T14" fmla="*/ 266 w 284"/>
                <a:gd name="T15" fmla="*/ 43 h 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4" h="44">
                  <a:moveTo>
                    <a:pt x="266" y="43"/>
                  </a:moveTo>
                  <a:lnTo>
                    <a:pt x="266" y="43"/>
                  </a:lnTo>
                  <a:cubicBezTo>
                    <a:pt x="17" y="43"/>
                    <a:pt x="17" y="43"/>
                    <a:pt x="17" y="43"/>
                  </a:cubicBezTo>
                  <a:cubicBezTo>
                    <a:pt x="8" y="43"/>
                    <a:pt x="0" y="34"/>
                    <a:pt x="0" y="25"/>
                  </a:cubicBezTo>
                  <a:cubicBezTo>
                    <a:pt x="0" y="8"/>
                    <a:pt x="8" y="0"/>
                    <a:pt x="17" y="0"/>
                  </a:cubicBezTo>
                  <a:cubicBezTo>
                    <a:pt x="266" y="0"/>
                    <a:pt x="266" y="0"/>
                    <a:pt x="266" y="0"/>
                  </a:cubicBezTo>
                  <a:cubicBezTo>
                    <a:pt x="275" y="0"/>
                    <a:pt x="283" y="8"/>
                    <a:pt x="283" y="25"/>
                  </a:cubicBezTo>
                  <a:cubicBezTo>
                    <a:pt x="283" y="34"/>
                    <a:pt x="275" y="43"/>
                    <a:pt x="266" y="43"/>
                  </a:cubicBezTo>
                </a:path>
              </a:pathLst>
            </a:custGeom>
            <a:grp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fontAlgn="base">
                <a:spcBef>
                  <a:spcPct val="0"/>
                </a:spcBef>
                <a:spcAft>
                  <a:spcPct val="0"/>
                </a:spcAft>
                <a:defRPr/>
              </a:pPr>
              <a:endParaRPr lang="es-MX" dirty="0">
                <a:solidFill>
                  <a:srgbClr val="000000"/>
                </a:solidFill>
                <a:latin typeface="Times New Roman"/>
              </a:endParaRPr>
            </a:p>
          </p:txBody>
        </p:sp>
        <p:sp>
          <p:nvSpPr>
            <p:cNvPr id="11" name="Freeform 461">
              <a:extLst>
                <a:ext uri="{FF2B5EF4-FFF2-40B4-BE49-F238E27FC236}">
                  <a16:creationId xmlns:a16="http://schemas.microsoft.com/office/drawing/2014/main" id="{E724253E-BC25-4039-AFEA-5CD2E77AC8EA}"/>
                </a:ext>
              </a:extLst>
            </p:cNvPr>
            <p:cNvSpPr>
              <a:spLocks noChangeArrowheads="1"/>
            </p:cNvSpPr>
            <p:nvPr/>
          </p:nvSpPr>
          <p:spPr bwMode="auto">
            <a:xfrm>
              <a:off x="9769164" y="3696885"/>
              <a:ext cx="276526" cy="51849"/>
            </a:xfrm>
            <a:custGeom>
              <a:avLst/>
              <a:gdLst>
                <a:gd name="T0" fmla="*/ 266 w 284"/>
                <a:gd name="T1" fmla="*/ 52 h 53"/>
                <a:gd name="T2" fmla="*/ 266 w 284"/>
                <a:gd name="T3" fmla="*/ 52 h 53"/>
                <a:gd name="T4" fmla="*/ 17 w 284"/>
                <a:gd name="T5" fmla="*/ 52 h 53"/>
                <a:gd name="T6" fmla="*/ 0 w 284"/>
                <a:gd name="T7" fmla="*/ 26 h 53"/>
                <a:gd name="T8" fmla="*/ 17 w 284"/>
                <a:gd name="T9" fmla="*/ 0 h 53"/>
                <a:gd name="T10" fmla="*/ 266 w 284"/>
                <a:gd name="T11" fmla="*/ 0 h 53"/>
                <a:gd name="T12" fmla="*/ 283 w 284"/>
                <a:gd name="T13" fmla="*/ 26 h 53"/>
                <a:gd name="T14" fmla="*/ 266 w 284"/>
                <a:gd name="T15" fmla="*/ 52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4" h="53">
                  <a:moveTo>
                    <a:pt x="266" y="52"/>
                  </a:moveTo>
                  <a:lnTo>
                    <a:pt x="266" y="52"/>
                  </a:lnTo>
                  <a:cubicBezTo>
                    <a:pt x="17" y="52"/>
                    <a:pt x="17" y="52"/>
                    <a:pt x="17" y="52"/>
                  </a:cubicBezTo>
                  <a:cubicBezTo>
                    <a:pt x="8" y="52"/>
                    <a:pt x="0" y="44"/>
                    <a:pt x="0" y="26"/>
                  </a:cubicBezTo>
                  <a:cubicBezTo>
                    <a:pt x="0" y="18"/>
                    <a:pt x="8" y="0"/>
                    <a:pt x="17" y="0"/>
                  </a:cubicBezTo>
                  <a:cubicBezTo>
                    <a:pt x="266" y="0"/>
                    <a:pt x="266" y="0"/>
                    <a:pt x="266" y="0"/>
                  </a:cubicBezTo>
                  <a:cubicBezTo>
                    <a:pt x="275" y="0"/>
                    <a:pt x="283" y="18"/>
                    <a:pt x="283" y="26"/>
                  </a:cubicBezTo>
                  <a:cubicBezTo>
                    <a:pt x="283" y="44"/>
                    <a:pt x="275" y="52"/>
                    <a:pt x="266" y="52"/>
                  </a:cubicBezTo>
                </a:path>
              </a:pathLst>
            </a:custGeom>
            <a:grp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fontAlgn="base">
                <a:spcBef>
                  <a:spcPct val="0"/>
                </a:spcBef>
                <a:spcAft>
                  <a:spcPct val="0"/>
                </a:spcAft>
                <a:defRPr/>
              </a:pPr>
              <a:endParaRPr lang="es-MX" dirty="0">
                <a:solidFill>
                  <a:srgbClr val="000000"/>
                </a:solidFill>
                <a:latin typeface="Times New Roman"/>
              </a:endParaRPr>
            </a:p>
          </p:txBody>
        </p:sp>
        <p:sp>
          <p:nvSpPr>
            <p:cNvPr id="12" name="Freeform 462">
              <a:extLst>
                <a:ext uri="{FF2B5EF4-FFF2-40B4-BE49-F238E27FC236}">
                  <a16:creationId xmlns:a16="http://schemas.microsoft.com/office/drawing/2014/main" id="{65170EBB-54D2-4827-AED4-70FB874457B7}"/>
                </a:ext>
              </a:extLst>
            </p:cNvPr>
            <p:cNvSpPr>
              <a:spLocks noChangeArrowheads="1"/>
            </p:cNvSpPr>
            <p:nvPr/>
          </p:nvSpPr>
          <p:spPr bwMode="auto">
            <a:xfrm>
              <a:off x="9592016" y="2815459"/>
              <a:ext cx="397506" cy="263562"/>
            </a:xfrm>
            <a:custGeom>
              <a:avLst/>
              <a:gdLst>
                <a:gd name="T0" fmla="*/ 379 w 405"/>
                <a:gd name="T1" fmla="*/ 267 h 268"/>
                <a:gd name="T2" fmla="*/ 379 w 405"/>
                <a:gd name="T3" fmla="*/ 267 h 268"/>
                <a:gd name="T4" fmla="*/ 26 w 405"/>
                <a:gd name="T5" fmla="*/ 267 h 268"/>
                <a:gd name="T6" fmla="*/ 0 w 405"/>
                <a:gd name="T7" fmla="*/ 241 h 268"/>
                <a:gd name="T8" fmla="*/ 0 w 405"/>
                <a:gd name="T9" fmla="*/ 138 h 268"/>
                <a:gd name="T10" fmla="*/ 0 w 405"/>
                <a:gd name="T11" fmla="*/ 129 h 268"/>
                <a:gd name="T12" fmla="*/ 77 w 405"/>
                <a:gd name="T13" fmla="*/ 35 h 268"/>
                <a:gd name="T14" fmla="*/ 198 w 405"/>
                <a:gd name="T15" fmla="*/ 0 h 268"/>
                <a:gd name="T16" fmla="*/ 327 w 405"/>
                <a:gd name="T17" fmla="*/ 35 h 268"/>
                <a:gd name="T18" fmla="*/ 404 w 405"/>
                <a:gd name="T19" fmla="*/ 129 h 268"/>
                <a:gd name="T20" fmla="*/ 404 w 405"/>
                <a:gd name="T21" fmla="*/ 138 h 268"/>
                <a:gd name="T22" fmla="*/ 404 w 405"/>
                <a:gd name="T23" fmla="*/ 241 h 268"/>
                <a:gd name="T24" fmla="*/ 379 w 405"/>
                <a:gd name="T25" fmla="*/ 267 h 268"/>
                <a:gd name="T26" fmla="*/ 43 w 405"/>
                <a:gd name="T27" fmla="*/ 215 h 268"/>
                <a:gd name="T28" fmla="*/ 43 w 405"/>
                <a:gd name="T29" fmla="*/ 215 h 268"/>
                <a:gd name="T30" fmla="*/ 361 w 405"/>
                <a:gd name="T31" fmla="*/ 215 h 268"/>
                <a:gd name="T32" fmla="*/ 361 w 405"/>
                <a:gd name="T33" fmla="*/ 146 h 268"/>
                <a:gd name="T34" fmla="*/ 301 w 405"/>
                <a:gd name="T35" fmla="*/ 78 h 268"/>
                <a:gd name="T36" fmla="*/ 198 w 405"/>
                <a:gd name="T37" fmla="*/ 43 h 268"/>
                <a:gd name="T38" fmla="*/ 103 w 405"/>
                <a:gd name="T39" fmla="*/ 78 h 268"/>
                <a:gd name="T40" fmla="*/ 43 w 405"/>
                <a:gd name="T41" fmla="*/ 146 h 268"/>
                <a:gd name="T42" fmla="*/ 43 w 405"/>
                <a:gd name="T43" fmla="*/ 215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05" h="268">
                  <a:moveTo>
                    <a:pt x="379" y="267"/>
                  </a:moveTo>
                  <a:lnTo>
                    <a:pt x="379" y="267"/>
                  </a:lnTo>
                  <a:cubicBezTo>
                    <a:pt x="26" y="267"/>
                    <a:pt x="26" y="267"/>
                    <a:pt x="26" y="267"/>
                  </a:cubicBezTo>
                  <a:cubicBezTo>
                    <a:pt x="9" y="267"/>
                    <a:pt x="0" y="258"/>
                    <a:pt x="0" y="241"/>
                  </a:cubicBezTo>
                  <a:cubicBezTo>
                    <a:pt x="0" y="138"/>
                    <a:pt x="0" y="138"/>
                    <a:pt x="0" y="138"/>
                  </a:cubicBezTo>
                  <a:cubicBezTo>
                    <a:pt x="0" y="138"/>
                    <a:pt x="0" y="138"/>
                    <a:pt x="0" y="129"/>
                  </a:cubicBezTo>
                  <a:cubicBezTo>
                    <a:pt x="17" y="95"/>
                    <a:pt x="43" y="60"/>
                    <a:pt x="77" y="35"/>
                  </a:cubicBezTo>
                  <a:cubicBezTo>
                    <a:pt x="112" y="9"/>
                    <a:pt x="155" y="0"/>
                    <a:pt x="198" y="0"/>
                  </a:cubicBezTo>
                  <a:cubicBezTo>
                    <a:pt x="249" y="0"/>
                    <a:pt x="292" y="9"/>
                    <a:pt x="327" y="35"/>
                  </a:cubicBezTo>
                  <a:cubicBezTo>
                    <a:pt x="361" y="60"/>
                    <a:pt x="387" y="95"/>
                    <a:pt x="404" y="129"/>
                  </a:cubicBezTo>
                  <a:cubicBezTo>
                    <a:pt x="404" y="138"/>
                    <a:pt x="404" y="138"/>
                    <a:pt x="404" y="138"/>
                  </a:cubicBezTo>
                  <a:cubicBezTo>
                    <a:pt x="404" y="241"/>
                    <a:pt x="404" y="241"/>
                    <a:pt x="404" y="241"/>
                  </a:cubicBezTo>
                  <a:cubicBezTo>
                    <a:pt x="404" y="258"/>
                    <a:pt x="387" y="267"/>
                    <a:pt x="379" y="267"/>
                  </a:cubicBezTo>
                  <a:close/>
                  <a:moveTo>
                    <a:pt x="43" y="215"/>
                  </a:moveTo>
                  <a:lnTo>
                    <a:pt x="43" y="215"/>
                  </a:lnTo>
                  <a:cubicBezTo>
                    <a:pt x="361" y="215"/>
                    <a:pt x="361" y="215"/>
                    <a:pt x="361" y="215"/>
                  </a:cubicBezTo>
                  <a:cubicBezTo>
                    <a:pt x="361" y="146"/>
                    <a:pt x="361" y="146"/>
                    <a:pt x="361" y="146"/>
                  </a:cubicBezTo>
                  <a:cubicBezTo>
                    <a:pt x="344" y="112"/>
                    <a:pt x="327" y="95"/>
                    <a:pt x="301" y="78"/>
                  </a:cubicBezTo>
                  <a:cubicBezTo>
                    <a:pt x="267" y="52"/>
                    <a:pt x="232" y="43"/>
                    <a:pt x="198" y="43"/>
                  </a:cubicBezTo>
                  <a:cubicBezTo>
                    <a:pt x="163" y="43"/>
                    <a:pt x="129" y="52"/>
                    <a:pt x="103" y="78"/>
                  </a:cubicBezTo>
                  <a:cubicBezTo>
                    <a:pt x="77" y="95"/>
                    <a:pt x="60" y="112"/>
                    <a:pt x="43" y="146"/>
                  </a:cubicBezTo>
                  <a:lnTo>
                    <a:pt x="43" y="215"/>
                  </a:lnTo>
                  <a:close/>
                </a:path>
              </a:pathLst>
            </a:custGeom>
            <a:grpFill/>
            <a:ln>
              <a:noFill/>
            </a:ln>
            <a:effectLst/>
          </p:spPr>
          <p:txBody>
            <a:bodyPr wrap="none" anchor="ctr"/>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pPr fontAlgn="base">
                <a:spcBef>
                  <a:spcPct val="0"/>
                </a:spcBef>
                <a:spcAft>
                  <a:spcPct val="0"/>
                </a:spcAft>
                <a:defRPr/>
              </a:pPr>
              <a:endParaRPr lang="es-MX" dirty="0">
                <a:solidFill>
                  <a:srgbClr val="000000"/>
                </a:solidFill>
                <a:latin typeface="Times New Roman"/>
              </a:endParaRPr>
            </a:p>
          </p:txBody>
        </p:sp>
      </p:grpSp>
      <p:sp>
        <p:nvSpPr>
          <p:cNvPr id="13" name="Slide Number Placeholder 12">
            <a:extLst>
              <a:ext uri="{FF2B5EF4-FFF2-40B4-BE49-F238E27FC236}">
                <a16:creationId xmlns:a16="http://schemas.microsoft.com/office/drawing/2014/main" id="{B94A13E4-02BC-4B88-8ADA-57FBC96CF943}"/>
              </a:ext>
            </a:extLst>
          </p:cNvPr>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37064532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FE375-8A00-4FD9-BEA9-219D7ED1907C}"/>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07ABFAD7-E7EE-40B8-B10B-4FD74125A818}"/>
              </a:ext>
            </a:extLst>
          </p:cNvPr>
          <p:cNvSpPr>
            <a:spLocks noGrp="1"/>
          </p:cNvSpPr>
          <p:nvPr>
            <p:ph idx="1"/>
          </p:nvPr>
        </p:nvSpPr>
        <p:spPr/>
        <p:txBody>
          <a:bodyPr>
            <a:normAutofit/>
          </a:bodyPr>
          <a:lstStyle/>
          <a:p>
            <a:r>
              <a:rPr lang="en-US" sz="1600" dirty="0"/>
              <a:t>Additional Resources:</a:t>
            </a:r>
            <a:endParaRPr lang="en-US" sz="1600" dirty="0">
              <a:hlinkClick r:id="rId2"/>
            </a:endParaRPr>
          </a:p>
          <a:p>
            <a:pPr lvl="1"/>
            <a:r>
              <a:rPr lang="en-US" dirty="0">
                <a:hlinkClick r:id="rId2"/>
              </a:rPr>
              <a:t>Guidance for State, Territorial, Local, and Tribal Governments</a:t>
            </a:r>
            <a:endParaRPr lang="en-US" dirty="0"/>
          </a:p>
          <a:p>
            <a:pPr lvl="1"/>
            <a:r>
              <a:rPr lang="en-US" dirty="0">
                <a:hlinkClick r:id="rId3"/>
              </a:rPr>
              <a:t>Frequently Asked Questions</a:t>
            </a:r>
            <a:endParaRPr lang="en-US" dirty="0"/>
          </a:p>
        </p:txBody>
      </p:sp>
      <p:sp>
        <p:nvSpPr>
          <p:cNvPr id="4" name="Slide Number Placeholder 3">
            <a:extLst>
              <a:ext uri="{FF2B5EF4-FFF2-40B4-BE49-F238E27FC236}">
                <a16:creationId xmlns:a16="http://schemas.microsoft.com/office/drawing/2014/main" id="{F7525C16-9F5D-4806-9695-520796E0FB39}"/>
              </a:ext>
            </a:extLst>
          </p:cNvPr>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371799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61DE1-C740-4FAC-96BC-7F12D0404663}"/>
              </a:ext>
            </a:extLst>
          </p:cNvPr>
          <p:cNvSpPr>
            <a:spLocks noGrp="1"/>
          </p:cNvSpPr>
          <p:nvPr>
            <p:ph type="title"/>
          </p:nvPr>
        </p:nvSpPr>
        <p:spPr/>
        <p:txBody>
          <a:bodyPr/>
          <a:lstStyle/>
          <a:p>
            <a:r>
              <a:rPr lang="en-US" dirty="0"/>
              <a:t>Coronavirus Relief Fund (CRF) overview</a:t>
            </a:r>
          </a:p>
        </p:txBody>
      </p:sp>
      <p:sp>
        <p:nvSpPr>
          <p:cNvPr id="3" name="Content Placeholder 2">
            <a:extLst>
              <a:ext uri="{FF2B5EF4-FFF2-40B4-BE49-F238E27FC236}">
                <a16:creationId xmlns:a16="http://schemas.microsoft.com/office/drawing/2014/main" id="{3433E4C3-5070-4284-9015-98D257207FB9}"/>
              </a:ext>
            </a:extLst>
          </p:cNvPr>
          <p:cNvSpPr>
            <a:spLocks noGrp="1"/>
          </p:cNvSpPr>
          <p:nvPr>
            <p:ph idx="1"/>
          </p:nvPr>
        </p:nvSpPr>
        <p:spPr>
          <a:xfrm>
            <a:off x="581192" y="2180496"/>
            <a:ext cx="11029615" cy="4096479"/>
          </a:xfrm>
        </p:spPr>
        <p:txBody>
          <a:bodyPr>
            <a:normAutofit fontScale="85000" lnSpcReduction="10000"/>
          </a:bodyPr>
          <a:lstStyle/>
          <a:p>
            <a:pPr>
              <a:lnSpc>
                <a:spcPct val="200000"/>
              </a:lnSpc>
            </a:pPr>
            <a:r>
              <a:rPr lang="en-US" sz="1900" dirty="0"/>
              <a:t>The Steering Committee has allocated these funds, for which municipalities and counties must apply.</a:t>
            </a:r>
          </a:p>
          <a:p>
            <a:pPr>
              <a:lnSpc>
                <a:spcPct val="200000"/>
              </a:lnSpc>
            </a:pPr>
            <a:r>
              <a:rPr lang="en-US" sz="1900" dirty="0"/>
              <a:t>DFA has authority to approve municipality and county projects (budgets and expenses) up to $50,000 </a:t>
            </a:r>
            <a:r>
              <a:rPr lang="en-US" sz="1900" b="1" dirty="0"/>
              <a:t>and which </a:t>
            </a:r>
            <a:r>
              <a:rPr lang="en-US" sz="1900" dirty="0"/>
              <a:t>fall under the defined eligible categories of work for CRF:</a:t>
            </a:r>
          </a:p>
          <a:p>
            <a:pPr lvl="1">
              <a:lnSpc>
                <a:spcPct val="200000"/>
              </a:lnSpc>
            </a:pPr>
            <a:r>
              <a:rPr lang="en-US" sz="1900" dirty="0"/>
              <a:t>Projects above $50,000 or the “Other” eligible work category will go to the Steering Committee for review and approval;</a:t>
            </a:r>
          </a:p>
          <a:p>
            <a:pPr lvl="1">
              <a:lnSpc>
                <a:spcPct val="200000"/>
              </a:lnSpc>
            </a:pPr>
            <a:r>
              <a:rPr lang="en-US" sz="1900" dirty="0"/>
              <a:t>There is an exception to the $50,000 limit for projects that include ONLY Personnel Costs.</a:t>
            </a:r>
          </a:p>
          <a:p>
            <a:pPr>
              <a:lnSpc>
                <a:spcPct val="200000"/>
              </a:lnSpc>
            </a:pPr>
            <a:r>
              <a:rPr lang="en-US" sz="1900" dirty="0"/>
              <a:t>DFA has hired CTEH (NLR Company) and Hagerty Consulting to aid in the application, reimbursement, and audit process for municipalities and counties.</a:t>
            </a:r>
          </a:p>
          <a:p>
            <a:pPr lvl="1"/>
            <a:endParaRPr lang="en-US" dirty="0"/>
          </a:p>
        </p:txBody>
      </p:sp>
      <p:sp>
        <p:nvSpPr>
          <p:cNvPr id="4" name="Slide Number Placeholder 3">
            <a:extLst>
              <a:ext uri="{FF2B5EF4-FFF2-40B4-BE49-F238E27FC236}">
                <a16:creationId xmlns:a16="http://schemas.microsoft.com/office/drawing/2014/main" id="{CDB36048-FB4D-4A53-BB15-400844DD23C1}"/>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731376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D049-2E13-7642-95E9-068BB2B54F6F}"/>
              </a:ext>
            </a:extLst>
          </p:cNvPr>
          <p:cNvSpPr>
            <a:spLocks noGrp="1"/>
          </p:cNvSpPr>
          <p:nvPr>
            <p:ph type="title"/>
          </p:nvPr>
        </p:nvSpPr>
        <p:spPr/>
        <p:txBody>
          <a:bodyPr/>
          <a:lstStyle/>
          <a:p>
            <a:r>
              <a:rPr lang="en-US" dirty="0"/>
              <a:t>CTEH / Hagerty CONSULTING Contract Scope</a:t>
            </a:r>
          </a:p>
        </p:txBody>
      </p:sp>
      <p:sp>
        <p:nvSpPr>
          <p:cNvPr id="3" name="Content Placeholder 2">
            <a:extLst>
              <a:ext uri="{FF2B5EF4-FFF2-40B4-BE49-F238E27FC236}">
                <a16:creationId xmlns:a16="http://schemas.microsoft.com/office/drawing/2014/main" id="{014D9D0B-6110-2F4A-891A-53D33A81EF63}"/>
              </a:ext>
            </a:extLst>
          </p:cNvPr>
          <p:cNvSpPr>
            <a:spLocks noGrp="1"/>
          </p:cNvSpPr>
          <p:nvPr>
            <p:ph idx="1"/>
          </p:nvPr>
        </p:nvSpPr>
        <p:spPr>
          <a:xfrm>
            <a:off x="581192" y="1987827"/>
            <a:ext cx="11029615" cy="4479234"/>
          </a:xfrm>
        </p:spPr>
        <p:txBody>
          <a:bodyPr>
            <a:normAutofit/>
          </a:bodyPr>
          <a:lstStyle/>
          <a:p>
            <a:r>
              <a:rPr lang="en-US" dirty="0"/>
              <a:t>Contract includes the following tasks:</a:t>
            </a:r>
          </a:p>
          <a:p>
            <a:pPr lvl="1"/>
            <a:r>
              <a:rPr lang="en-US" dirty="0"/>
              <a:t>Provide and implement a software / database system to manage COVID-19 funding that tracks reimbursements, payments and documentation;</a:t>
            </a:r>
          </a:p>
          <a:p>
            <a:pPr lvl="1"/>
            <a:r>
              <a:rPr lang="en-US" dirty="0"/>
              <a:t>Provide support for effective and efficient use of COVID-19 funding to State Agencies and Arkansas Municipalities and Counties;</a:t>
            </a:r>
          </a:p>
          <a:p>
            <a:pPr lvl="1"/>
            <a:r>
              <a:rPr lang="en-US" dirty="0"/>
              <a:t>Aid in the establishment of compliance guidance on funding sources, allowable expenditures, documentation requirements, etc.;</a:t>
            </a:r>
          </a:p>
          <a:p>
            <a:pPr lvl="1"/>
            <a:r>
              <a:rPr lang="en-US" dirty="0"/>
              <a:t>Provide reporting / dashboard;</a:t>
            </a:r>
          </a:p>
          <a:p>
            <a:pPr lvl="1"/>
            <a:r>
              <a:rPr lang="en-US" dirty="0"/>
              <a:t>Provide support for audit readiness;</a:t>
            </a:r>
          </a:p>
          <a:p>
            <a:pPr lvl="1"/>
            <a:r>
              <a:rPr lang="en-US" dirty="0"/>
              <a:t>Establish a call center / help desk for Municipalities and Counties; </a:t>
            </a:r>
          </a:p>
          <a:p>
            <a:pPr lvl="1"/>
            <a:r>
              <a:rPr lang="en-US" dirty="0"/>
              <a:t>Review potential expenditures for eligibility and sufficient documentation.</a:t>
            </a:r>
          </a:p>
        </p:txBody>
      </p:sp>
      <p:sp>
        <p:nvSpPr>
          <p:cNvPr id="4" name="Slide Number Placeholder 3">
            <a:extLst>
              <a:ext uri="{FF2B5EF4-FFF2-40B4-BE49-F238E27FC236}">
                <a16:creationId xmlns:a16="http://schemas.microsoft.com/office/drawing/2014/main" id="{892F35CD-D38E-C54D-9353-4974C2AA35E1}"/>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038223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E91DA-0309-494E-9EEF-1A1410FBE465}"/>
              </a:ext>
            </a:extLst>
          </p:cNvPr>
          <p:cNvSpPr>
            <a:spLocks noGrp="1"/>
          </p:cNvSpPr>
          <p:nvPr>
            <p:ph type="title"/>
          </p:nvPr>
        </p:nvSpPr>
        <p:spPr/>
        <p:txBody>
          <a:bodyPr/>
          <a:lstStyle/>
          <a:p>
            <a:r>
              <a:rPr lang="en-US" dirty="0"/>
              <a:t>Coronavirus Relief Fund (CRF) oVERVIEW</a:t>
            </a:r>
          </a:p>
        </p:txBody>
      </p:sp>
      <p:sp>
        <p:nvSpPr>
          <p:cNvPr id="3" name="Content Placeholder 2">
            <a:extLst>
              <a:ext uri="{FF2B5EF4-FFF2-40B4-BE49-F238E27FC236}">
                <a16:creationId xmlns:a16="http://schemas.microsoft.com/office/drawing/2014/main" id="{E2F5185B-1C70-417E-9A12-3CDBFB60A4C8}"/>
              </a:ext>
            </a:extLst>
          </p:cNvPr>
          <p:cNvSpPr>
            <a:spLocks noGrp="1"/>
          </p:cNvSpPr>
          <p:nvPr>
            <p:ph idx="1"/>
          </p:nvPr>
        </p:nvSpPr>
        <p:spPr>
          <a:xfrm>
            <a:off x="581192" y="2117558"/>
            <a:ext cx="11029615" cy="4203704"/>
          </a:xfrm>
        </p:spPr>
        <p:txBody>
          <a:bodyPr>
            <a:normAutofit fontScale="92500" lnSpcReduction="10000"/>
          </a:bodyPr>
          <a:lstStyle/>
          <a:p>
            <a:pPr>
              <a:lnSpc>
                <a:spcPct val="200000"/>
              </a:lnSpc>
            </a:pPr>
            <a:r>
              <a:rPr lang="en-US" sz="1700" dirty="0"/>
              <a:t>The CARES Act statutory law requires that payments from the CRF may only be used to cover costs that: </a:t>
            </a:r>
          </a:p>
          <a:p>
            <a:pPr lvl="1">
              <a:lnSpc>
                <a:spcPct val="200000"/>
              </a:lnSpc>
            </a:pPr>
            <a:r>
              <a:rPr lang="en-US" sz="1700" dirty="0"/>
              <a:t>Are </a:t>
            </a:r>
            <a:r>
              <a:rPr lang="en-US" sz="1700" b="1" dirty="0"/>
              <a:t>necessary</a:t>
            </a:r>
            <a:r>
              <a:rPr lang="en-US" sz="1700" dirty="0"/>
              <a:t> expenditures incurred </a:t>
            </a:r>
            <a:r>
              <a:rPr lang="en-US" sz="1700" b="1" dirty="0"/>
              <a:t>due to </a:t>
            </a:r>
            <a:r>
              <a:rPr lang="en-US" sz="1700" dirty="0"/>
              <a:t>the public health emergency with respect to COVID-19;</a:t>
            </a:r>
          </a:p>
          <a:p>
            <a:pPr lvl="1">
              <a:lnSpc>
                <a:spcPct val="200000"/>
              </a:lnSpc>
            </a:pPr>
            <a:r>
              <a:rPr lang="en-US" sz="1700" dirty="0"/>
              <a:t>Were </a:t>
            </a:r>
            <a:r>
              <a:rPr lang="en-US" sz="1700" b="1" dirty="0"/>
              <a:t>not accounted for </a:t>
            </a:r>
            <a:r>
              <a:rPr lang="en-US" sz="1700" dirty="0"/>
              <a:t>in the most recently approved budget (as of March 27, 2020) for the State or government; and</a:t>
            </a:r>
          </a:p>
          <a:p>
            <a:pPr lvl="1">
              <a:lnSpc>
                <a:spcPct val="200000"/>
              </a:lnSpc>
            </a:pPr>
            <a:r>
              <a:rPr lang="en-US" sz="1700" dirty="0"/>
              <a:t>Were </a:t>
            </a:r>
            <a:r>
              <a:rPr lang="en-US" sz="1700" b="1" dirty="0"/>
              <a:t>incurred</a:t>
            </a:r>
            <a:r>
              <a:rPr lang="en-US" sz="1700" dirty="0"/>
              <a:t> between March 1, 2020 and December 30, 2020.</a:t>
            </a:r>
          </a:p>
          <a:p>
            <a:pPr>
              <a:lnSpc>
                <a:spcPct val="200000"/>
              </a:lnSpc>
            </a:pPr>
            <a:r>
              <a:rPr lang="en-US" sz="1700" dirty="0"/>
              <a:t>Chief Executive Officer of the municipality and county must certify that expenses meet the criteria. </a:t>
            </a:r>
          </a:p>
          <a:p>
            <a:pPr>
              <a:lnSpc>
                <a:spcPct val="200000"/>
              </a:lnSpc>
            </a:pPr>
            <a:r>
              <a:rPr lang="en-US" sz="1700" dirty="0"/>
              <a:t>CRF eligibility is broad and overlaps with other federal funding sources.</a:t>
            </a:r>
          </a:p>
          <a:p>
            <a:pPr>
              <a:lnSpc>
                <a:spcPct val="200000"/>
              </a:lnSpc>
            </a:pPr>
            <a:r>
              <a:rPr lang="en-US" sz="1700" dirty="0"/>
              <a:t>Municipalities and Counties must seek to optimize funding across various federal funding streams. </a:t>
            </a:r>
          </a:p>
          <a:p>
            <a:pPr>
              <a:lnSpc>
                <a:spcPct val="200000"/>
              </a:lnSpc>
            </a:pPr>
            <a:endParaRPr lang="en-US" dirty="0"/>
          </a:p>
        </p:txBody>
      </p:sp>
      <p:sp>
        <p:nvSpPr>
          <p:cNvPr id="4" name="Slide Number Placeholder 3">
            <a:extLst>
              <a:ext uri="{FF2B5EF4-FFF2-40B4-BE49-F238E27FC236}">
                <a16:creationId xmlns:a16="http://schemas.microsoft.com/office/drawing/2014/main" id="{5D320680-FFFF-431B-9450-4A7D34C64523}"/>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852741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8D416-7494-4E6D-8132-2EDB5D3D2E93}"/>
              </a:ext>
            </a:extLst>
          </p:cNvPr>
          <p:cNvSpPr>
            <a:spLocks noGrp="1"/>
          </p:cNvSpPr>
          <p:nvPr>
            <p:ph type="title"/>
          </p:nvPr>
        </p:nvSpPr>
        <p:spPr/>
        <p:txBody>
          <a:bodyPr/>
          <a:lstStyle/>
          <a:p>
            <a:r>
              <a:rPr lang="en-US" dirty="0"/>
              <a:t>Coronavirus Relief Fund (CRF) oVERVIEW</a:t>
            </a:r>
          </a:p>
        </p:txBody>
      </p:sp>
      <p:graphicFrame>
        <p:nvGraphicFramePr>
          <p:cNvPr id="4" name="Table 4">
            <a:extLst>
              <a:ext uri="{FF2B5EF4-FFF2-40B4-BE49-F238E27FC236}">
                <a16:creationId xmlns:a16="http://schemas.microsoft.com/office/drawing/2014/main" id="{101DEDF1-47F4-42E3-A974-608BD77A5A87}"/>
              </a:ext>
            </a:extLst>
          </p:cNvPr>
          <p:cNvGraphicFramePr>
            <a:graphicFrameLocks noGrp="1"/>
          </p:cNvGraphicFramePr>
          <p:nvPr>
            <p:ph idx="1"/>
            <p:extLst>
              <p:ext uri="{D42A27DB-BD31-4B8C-83A1-F6EECF244321}">
                <p14:modId xmlns:p14="http://schemas.microsoft.com/office/powerpoint/2010/main" val="1398797359"/>
              </p:ext>
            </p:extLst>
          </p:nvPr>
        </p:nvGraphicFramePr>
        <p:xfrm>
          <a:off x="581025" y="1946366"/>
          <a:ext cx="11029950" cy="4715419"/>
        </p:xfrm>
        <a:graphic>
          <a:graphicData uri="http://schemas.openxmlformats.org/drawingml/2006/table">
            <a:tbl>
              <a:tblPr bandRow="1">
                <a:tableStyleId>{5C22544A-7EE6-4342-B048-85BDC9FD1C3A}</a:tableStyleId>
              </a:tblPr>
              <a:tblGrid>
                <a:gridCol w="3001074">
                  <a:extLst>
                    <a:ext uri="{9D8B030D-6E8A-4147-A177-3AD203B41FA5}">
                      <a16:colId xmlns:a16="http://schemas.microsoft.com/office/drawing/2014/main" val="246750784"/>
                    </a:ext>
                  </a:extLst>
                </a:gridCol>
                <a:gridCol w="8028876">
                  <a:extLst>
                    <a:ext uri="{9D8B030D-6E8A-4147-A177-3AD203B41FA5}">
                      <a16:colId xmlns:a16="http://schemas.microsoft.com/office/drawing/2014/main" val="1143732306"/>
                    </a:ext>
                  </a:extLst>
                </a:gridCol>
              </a:tblGrid>
              <a:tr h="673631">
                <a:tc>
                  <a:txBody>
                    <a:bodyPr/>
                    <a:lstStyle/>
                    <a:p>
                      <a:r>
                        <a:rPr lang="en-US" dirty="0"/>
                        <a:t>“necessary”</a:t>
                      </a:r>
                    </a:p>
                  </a:txBody>
                  <a:tcPr anchor="ctr"/>
                </a:tc>
                <a:tc>
                  <a:txBody>
                    <a:bodyPr/>
                    <a:lstStyle/>
                    <a:p>
                      <a:r>
                        <a:rPr lang="en-US" dirty="0"/>
                        <a:t>CARES Act requires that municipalities and counties use funds to cover ONLY those costs that are </a:t>
                      </a:r>
                      <a:r>
                        <a:rPr lang="en-US" b="1" dirty="0"/>
                        <a:t>necessary</a:t>
                      </a:r>
                      <a:r>
                        <a:rPr lang="en-US" dirty="0"/>
                        <a:t> expenditures due to the public health emergency. </a:t>
                      </a:r>
                    </a:p>
                  </a:txBody>
                  <a:tcPr/>
                </a:tc>
                <a:extLst>
                  <a:ext uri="{0D108BD9-81ED-4DB2-BD59-A6C34878D82A}">
                    <a16:rowId xmlns:a16="http://schemas.microsoft.com/office/drawing/2014/main" val="3921047590"/>
                  </a:ext>
                </a:extLst>
              </a:tr>
              <a:tr h="962330">
                <a:tc>
                  <a:txBody>
                    <a:bodyPr/>
                    <a:lstStyle/>
                    <a:p>
                      <a:pPr marL="0" algn="l" defTabSz="457200" rtl="0" eaLnBrk="1" latinLnBrk="0" hangingPunct="1"/>
                      <a:r>
                        <a:rPr lang="en-US" sz="1800" kern="1200" dirty="0">
                          <a:solidFill>
                            <a:schemeClr val="dk1"/>
                          </a:solidFill>
                          <a:latin typeface="+mn-lt"/>
                          <a:ea typeface="+mn-ea"/>
                          <a:cs typeface="+mn-cs"/>
                        </a:rPr>
                        <a:t>“due to”</a:t>
                      </a:r>
                    </a:p>
                  </a:txBody>
                  <a:tcPr marL="18288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Costs directly related to actions taken to respond to the public health emergency, including measures intended to limit the spread of COVID-19.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Costs related to revenue shortfalls </a:t>
                      </a:r>
                      <a:r>
                        <a:rPr lang="en-US" sz="1800" b="1" kern="1200" dirty="0">
                          <a:solidFill>
                            <a:schemeClr val="dk1"/>
                          </a:solidFill>
                          <a:latin typeface="+mn-lt"/>
                          <a:ea typeface="+mn-ea"/>
                          <a:cs typeface="+mn-cs"/>
                        </a:rPr>
                        <a:t>do not </a:t>
                      </a:r>
                      <a:r>
                        <a:rPr lang="en-US" sz="1800" kern="1200" dirty="0">
                          <a:solidFill>
                            <a:schemeClr val="dk1"/>
                          </a:solidFill>
                          <a:latin typeface="+mn-lt"/>
                          <a:ea typeface="+mn-ea"/>
                          <a:cs typeface="+mn-cs"/>
                        </a:rPr>
                        <a:t>qualify.</a:t>
                      </a:r>
                    </a:p>
                  </a:txBody>
                  <a:tcPr anchor="ctr"/>
                </a:tc>
                <a:extLst>
                  <a:ext uri="{0D108BD9-81ED-4DB2-BD59-A6C34878D82A}">
                    <a16:rowId xmlns:a16="http://schemas.microsoft.com/office/drawing/2014/main" val="77003594"/>
                  </a:ext>
                </a:extLst>
              </a:tr>
              <a:tr h="1251030">
                <a:tc>
                  <a:txBody>
                    <a:bodyPr/>
                    <a:lstStyle/>
                    <a:p>
                      <a:pPr marL="0" algn="l" defTabSz="457200" rtl="0" eaLnBrk="1" latinLnBrk="0" hangingPunct="1"/>
                      <a:r>
                        <a:rPr lang="en-US" sz="1800" kern="1200" dirty="0">
                          <a:solidFill>
                            <a:schemeClr val="dk1"/>
                          </a:solidFill>
                          <a:latin typeface="+mn-lt"/>
                          <a:ea typeface="+mn-ea"/>
                          <a:cs typeface="+mn-cs"/>
                        </a:rPr>
                        <a:t>“not accounted for”</a:t>
                      </a:r>
                    </a:p>
                  </a:txBody>
                  <a:tcPr marL="18288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CRF is designed to fill an unmet need, so eligibility is limited to costs and/or activities not included in an existing budget.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Costs are </a:t>
                      </a:r>
                      <a:r>
                        <a:rPr lang="en-US" sz="1800" b="1" kern="1200" dirty="0">
                          <a:solidFill>
                            <a:schemeClr val="dk1"/>
                          </a:solidFill>
                          <a:latin typeface="+mn-lt"/>
                          <a:ea typeface="+mn-ea"/>
                          <a:cs typeface="+mn-cs"/>
                        </a:rPr>
                        <a:t>not</a:t>
                      </a:r>
                      <a:r>
                        <a:rPr lang="en-US" sz="1800" kern="1200" dirty="0">
                          <a:solidFill>
                            <a:schemeClr val="dk1"/>
                          </a:solidFill>
                          <a:latin typeface="+mn-lt"/>
                          <a:ea typeface="+mn-ea"/>
                          <a:cs typeface="+mn-cs"/>
                        </a:rPr>
                        <a:t> considered “budgeted” if they could have been funded through a reserve account or rainy-day fund. </a:t>
                      </a:r>
                    </a:p>
                  </a:txBody>
                  <a:tcPr anchor="ctr"/>
                </a:tc>
                <a:extLst>
                  <a:ext uri="{0D108BD9-81ED-4DB2-BD59-A6C34878D82A}">
                    <a16:rowId xmlns:a16="http://schemas.microsoft.com/office/drawing/2014/main" val="1519092577"/>
                  </a:ext>
                </a:extLst>
              </a:tr>
              <a:tr h="182842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“incurred”</a:t>
                      </a:r>
                    </a:p>
                  </a:txBody>
                  <a:tcPr marL="18288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Defined as activities, goods, or services performed/delivered during eligible period.  The payment may be made after December 30, 2020.  The date may be extended by Congress.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u="sng" kern="1200" dirty="0">
                          <a:solidFill>
                            <a:schemeClr val="dk1"/>
                          </a:solidFill>
                          <a:latin typeface="+mn-lt"/>
                          <a:ea typeface="+mn-ea"/>
                          <a:cs typeface="+mn-cs"/>
                        </a:rPr>
                        <a:t>PLEASE NOTE:  </a:t>
                      </a:r>
                      <a:r>
                        <a:rPr lang="en-US" sz="1800" kern="1200" dirty="0">
                          <a:solidFill>
                            <a:schemeClr val="dk1"/>
                          </a:solidFill>
                          <a:latin typeface="+mn-lt"/>
                          <a:ea typeface="+mn-ea"/>
                          <a:cs typeface="+mn-cs"/>
                        </a:rPr>
                        <a:t>Arkansas has set December 15, 2020 for Municipalities and Counties as the final date. </a:t>
                      </a:r>
                    </a:p>
                  </a:txBody>
                  <a:tcPr anchor="ctr"/>
                </a:tc>
                <a:extLst>
                  <a:ext uri="{0D108BD9-81ED-4DB2-BD59-A6C34878D82A}">
                    <a16:rowId xmlns:a16="http://schemas.microsoft.com/office/drawing/2014/main" val="3904027033"/>
                  </a:ext>
                </a:extLst>
              </a:tr>
            </a:tbl>
          </a:graphicData>
        </a:graphic>
      </p:graphicFrame>
      <p:sp>
        <p:nvSpPr>
          <p:cNvPr id="3" name="Slide Number Placeholder 2">
            <a:extLst>
              <a:ext uri="{FF2B5EF4-FFF2-40B4-BE49-F238E27FC236}">
                <a16:creationId xmlns:a16="http://schemas.microsoft.com/office/drawing/2014/main" id="{73F3BE77-8E31-4CC2-AF26-E7CA2644913B}"/>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111253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9069B-620E-452D-858F-9D2DF21058DB}"/>
              </a:ext>
            </a:extLst>
          </p:cNvPr>
          <p:cNvSpPr>
            <a:spLocks noGrp="1"/>
          </p:cNvSpPr>
          <p:nvPr>
            <p:ph type="title"/>
          </p:nvPr>
        </p:nvSpPr>
        <p:spPr/>
        <p:txBody>
          <a:bodyPr/>
          <a:lstStyle/>
          <a:p>
            <a:r>
              <a:rPr lang="en-US" dirty="0"/>
              <a:t>Eligible activities and examples</a:t>
            </a:r>
          </a:p>
        </p:txBody>
      </p:sp>
      <p:sp>
        <p:nvSpPr>
          <p:cNvPr id="3" name="Text Placeholder 2">
            <a:extLst>
              <a:ext uri="{FF2B5EF4-FFF2-40B4-BE49-F238E27FC236}">
                <a16:creationId xmlns:a16="http://schemas.microsoft.com/office/drawing/2014/main" id="{02E7AA50-58C2-48B7-81A8-FB70CDF48FA2}"/>
              </a:ext>
            </a:extLst>
          </p:cNvPr>
          <p:cNvSpPr>
            <a:spLocks noGrp="1"/>
          </p:cNvSpPr>
          <p:nvPr>
            <p:ph type="body" idx="1"/>
          </p:nvPr>
        </p:nvSpPr>
        <p:spPr/>
        <p:txBody>
          <a:bodyPr/>
          <a:lstStyle/>
          <a:p>
            <a:r>
              <a:rPr lang="en-US" sz="1600" dirty="0"/>
              <a:t>State of Arkansas Municipalities and counties</a:t>
            </a:r>
          </a:p>
          <a:p>
            <a:endParaRPr lang="en-US" dirty="0"/>
          </a:p>
        </p:txBody>
      </p:sp>
      <p:sp>
        <p:nvSpPr>
          <p:cNvPr id="4" name="Slide Number Placeholder 3">
            <a:extLst>
              <a:ext uri="{FF2B5EF4-FFF2-40B4-BE49-F238E27FC236}">
                <a16:creationId xmlns:a16="http://schemas.microsoft.com/office/drawing/2014/main" id="{F5E20FFF-5E8C-4494-8DBD-3B681073FD49}"/>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820323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964BE-9BF9-4F63-B7B2-91A8065A102D}"/>
              </a:ext>
            </a:extLst>
          </p:cNvPr>
          <p:cNvSpPr>
            <a:spLocks noGrp="1"/>
          </p:cNvSpPr>
          <p:nvPr>
            <p:ph type="title"/>
          </p:nvPr>
        </p:nvSpPr>
        <p:spPr/>
        <p:txBody>
          <a:bodyPr/>
          <a:lstStyle/>
          <a:p>
            <a:r>
              <a:rPr lang="en-US" dirty="0"/>
              <a:t>CRF Money </a:t>
            </a:r>
            <a:r>
              <a:rPr lang="en-US" b="1" dirty="0"/>
              <a:t>CAN </a:t>
            </a:r>
            <a:r>
              <a:rPr lang="en-US" dirty="0"/>
              <a:t>BE USED FOR: </a:t>
            </a:r>
          </a:p>
        </p:txBody>
      </p:sp>
      <p:sp>
        <p:nvSpPr>
          <p:cNvPr id="3" name="Content Placeholder 2">
            <a:extLst>
              <a:ext uri="{FF2B5EF4-FFF2-40B4-BE49-F238E27FC236}">
                <a16:creationId xmlns:a16="http://schemas.microsoft.com/office/drawing/2014/main" id="{CF64DBAE-AF83-478B-87EB-532F7397E4EE}"/>
              </a:ext>
            </a:extLst>
          </p:cNvPr>
          <p:cNvSpPr>
            <a:spLocks noGrp="1"/>
          </p:cNvSpPr>
          <p:nvPr>
            <p:ph idx="1"/>
          </p:nvPr>
        </p:nvSpPr>
        <p:spPr>
          <a:xfrm>
            <a:off x="581192" y="2180495"/>
            <a:ext cx="11029615" cy="4325079"/>
          </a:xfrm>
        </p:spPr>
        <p:txBody>
          <a:bodyPr>
            <a:normAutofit/>
          </a:bodyPr>
          <a:lstStyle/>
          <a:p>
            <a:r>
              <a:rPr lang="en-US" sz="1600" b="1" dirty="0"/>
              <a:t>Medical care expenses</a:t>
            </a:r>
            <a:r>
              <a:rPr lang="en-US" sz="1600" dirty="0"/>
              <a:t>, supporting or expanding healthcare facilities to treat patients with COVID-19, COVID-19 testing, expanding telemedicine. (State Level)</a:t>
            </a:r>
          </a:p>
          <a:p>
            <a:r>
              <a:rPr lang="en-US" sz="1600" b="1" dirty="0"/>
              <a:t>Payroll and benefits for public employees </a:t>
            </a:r>
            <a:r>
              <a:rPr lang="en-US" sz="1600" dirty="0"/>
              <a:t>directly responding or substantially dedicated to COVID-19 response and mitigation activities.</a:t>
            </a:r>
          </a:p>
          <a:p>
            <a:r>
              <a:rPr lang="en-US" sz="1600" b="1" dirty="0"/>
              <a:t>Public health and infection control measures:</a:t>
            </a:r>
            <a:r>
              <a:rPr lang="en-US" sz="1600" dirty="0"/>
              <a:t> critical communication; purchasing personal protective equipment (PPE) for essential personnel, first responders, or healthcare professionals; disinfection of public facilities; sheltering; and quarantine:</a:t>
            </a:r>
          </a:p>
          <a:p>
            <a:pPr lvl="1"/>
            <a:r>
              <a:rPr lang="en-US" b="1" dirty="0"/>
              <a:t>Compliance with public health orders </a:t>
            </a:r>
            <a:r>
              <a:rPr lang="en-US" dirty="0"/>
              <a:t>including expanding distance learning and telework,  supporting at-risk populations, food delivery, altered government facility operations (plexiglass barriers, social distancing, hand sanitizer dispensers, cleaning and sanitizing of facilities), as well as expanded paid sick and paid family leave related to COVID-19.</a:t>
            </a:r>
          </a:p>
          <a:p>
            <a:r>
              <a:rPr lang="en-US" sz="1600" b="1" dirty="0"/>
              <a:t>Economic recovery:</a:t>
            </a:r>
            <a:r>
              <a:rPr lang="en-US" sz="1600" dirty="0"/>
              <a:t> small business grants and/or loans, public payroll support, unemployment insurance, rent relief.       (State Level)</a:t>
            </a:r>
          </a:p>
          <a:p>
            <a:r>
              <a:rPr lang="en-US" sz="1600" b="1" dirty="0"/>
              <a:t>FEMA Public Assistance - Local cost share (25%) </a:t>
            </a:r>
            <a:r>
              <a:rPr lang="en-US" sz="1600" dirty="0"/>
              <a:t>– FEMA PA requires a local cost share which can be applied to CRF.</a:t>
            </a:r>
          </a:p>
        </p:txBody>
      </p:sp>
      <p:sp>
        <p:nvSpPr>
          <p:cNvPr id="4" name="Slide Number Placeholder 3">
            <a:extLst>
              <a:ext uri="{FF2B5EF4-FFF2-40B4-BE49-F238E27FC236}">
                <a16:creationId xmlns:a16="http://schemas.microsoft.com/office/drawing/2014/main" id="{A5B6884E-E01C-471A-89AA-B90CEABEE82B}"/>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533463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E9F49-295E-4CEA-8DC0-5CF37DEE358D}"/>
              </a:ext>
            </a:extLst>
          </p:cNvPr>
          <p:cNvSpPr>
            <a:spLocks noGrp="1"/>
          </p:cNvSpPr>
          <p:nvPr>
            <p:ph type="title"/>
          </p:nvPr>
        </p:nvSpPr>
        <p:spPr/>
        <p:txBody>
          <a:bodyPr/>
          <a:lstStyle/>
          <a:p>
            <a:r>
              <a:rPr lang="en-US" dirty="0"/>
              <a:t>CRF Money </a:t>
            </a:r>
            <a:r>
              <a:rPr lang="en-US" b="1" dirty="0"/>
              <a:t>Cannot </a:t>
            </a:r>
            <a:r>
              <a:rPr lang="en-US" dirty="0"/>
              <a:t>BE USED FOR: </a:t>
            </a:r>
          </a:p>
        </p:txBody>
      </p:sp>
      <p:sp>
        <p:nvSpPr>
          <p:cNvPr id="3" name="Content Placeholder 2">
            <a:extLst>
              <a:ext uri="{FF2B5EF4-FFF2-40B4-BE49-F238E27FC236}">
                <a16:creationId xmlns:a16="http://schemas.microsoft.com/office/drawing/2014/main" id="{E49CB8C3-25C8-4E8D-9D7C-BECB70E6D0EB}"/>
              </a:ext>
            </a:extLst>
          </p:cNvPr>
          <p:cNvSpPr>
            <a:spLocks noGrp="1"/>
          </p:cNvSpPr>
          <p:nvPr>
            <p:ph idx="1"/>
          </p:nvPr>
        </p:nvSpPr>
        <p:spPr>
          <a:xfrm>
            <a:off x="581193" y="2223027"/>
            <a:ext cx="11029615" cy="4353654"/>
          </a:xfrm>
        </p:spPr>
        <p:txBody>
          <a:bodyPr>
            <a:normAutofit/>
          </a:bodyPr>
          <a:lstStyle/>
          <a:p>
            <a:pPr>
              <a:lnSpc>
                <a:spcPct val="150000"/>
              </a:lnSpc>
            </a:pPr>
            <a:r>
              <a:rPr lang="en-US" sz="1600" dirty="0"/>
              <a:t>Government revenue replacement; </a:t>
            </a:r>
          </a:p>
          <a:p>
            <a:pPr>
              <a:lnSpc>
                <a:spcPct val="150000"/>
              </a:lnSpc>
            </a:pPr>
            <a:r>
              <a:rPr lang="en-US" sz="1600" dirty="0"/>
              <a:t>Damages covered by insurance;</a:t>
            </a:r>
          </a:p>
          <a:p>
            <a:pPr>
              <a:lnSpc>
                <a:spcPct val="150000"/>
              </a:lnSpc>
            </a:pPr>
            <a:r>
              <a:rPr lang="en-US" sz="1600" dirty="0"/>
              <a:t>Payroll or benefits for public employees not directly responding to COVID-19 mitigation activities;</a:t>
            </a:r>
          </a:p>
          <a:p>
            <a:pPr>
              <a:lnSpc>
                <a:spcPct val="150000"/>
              </a:lnSpc>
            </a:pPr>
            <a:r>
              <a:rPr lang="en-US" sz="1600" dirty="0"/>
              <a:t>Expenses reimbursed under any other Federal program, or costs already included in the entities’ budget;</a:t>
            </a:r>
          </a:p>
          <a:p>
            <a:pPr>
              <a:lnSpc>
                <a:spcPct val="150000"/>
              </a:lnSpc>
            </a:pPr>
            <a:r>
              <a:rPr lang="en-US" sz="1600" dirty="0"/>
              <a:t>Reimbursement to donors for donated items or services;</a:t>
            </a:r>
          </a:p>
          <a:p>
            <a:pPr>
              <a:lnSpc>
                <a:spcPct val="150000"/>
              </a:lnSpc>
            </a:pPr>
            <a:r>
              <a:rPr lang="en-US" sz="1600" dirty="0"/>
              <a:t>Workforce bonuses other than hazard pay or overtime;</a:t>
            </a:r>
          </a:p>
          <a:p>
            <a:pPr>
              <a:lnSpc>
                <a:spcPct val="150000"/>
              </a:lnSpc>
            </a:pPr>
            <a:r>
              <a:rPr lang="en-US" sz="1600" dirty="0"/>
              <a:t>Severance pay;</a:t>
            </a:r>
          </a:p>
          <a:p>
            <a:pPr>
              <a:lnSpc>
                <a:spcPct val="150000"/>
              </a:lnSpc>
            </a:pPr>
            <a:r>
              <a:rPr lang="en-US" sz="1600" dirty="0"/>
              <a:t>Legal settlements.</a:t>
            </a:r>
          </a:p>
        </p:txBody>
      </p:sp>
      <p:sp>
        <p:nvSpPr>
          <p:cNvPr id="4" name="Slide Number Placeholder 3">
            <a:extLst>
              <a:ext uri="{FF2B5EF4-FFF2-40B4-BE49-F238E27FC236}">
                <a16:creationId xmlns:a16="http://schemas.microsoft.com/office/drawing/2014/main" id="{1385940E-E58E-4AB0-8EB5-3B6C0467FE52}"/>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735378612"/>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2745</TotalTime>
  <Words>2850</Words>
  <Application>Microsoft Office PowerPoint</Application>
  <PresentationFormat>Widescreen</PresentationFormat>
  <Paragraphs>237</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Gill Sans MT</vt:lpstr>
      <vt:lpstr>Times New Roman</vt:lpstr>
      <vt:lpstr>Wingdings 2</vt:lpstr>
      <vt:lpstr>Dividend</vt:lpstr>
      <vt:lpstr>Introduction to coronavirus relief funds</vt:lpstr>
      <vt:lpstr>Coronavirus Relief Fund (CRF) oVERVIEW</vt:lpstr>
      <vt:lpstr>Coronavirus Relief Fund (CRF) overview</vt:lpstr>
      <vt:lpstr>CTEH / Hagerty CONSULTING Contract Scope</vt:lpstr>
      <vt:lpstr>Coronavirus Relief Fund (CRF) oVERVIEW</vt:lpstr>
      <vt:lpstr>Coronavirus Relief Fund (CRF) oVERVIEW</vt:lpstr>
      <vt:lpstr>Eligible activities and examples</vt:lpstr>
      <vt:lpstr>CRF Money CAN BE USED FOR: </vt:lpstr>
      <vt:lpstr>CRF Money Cannot BE USED FOR: </vt:lpstr>
      <vt:lpstr>CRF Eligible activities</vt:lpstr>
      <vt:lpstr>Administrative Costs</vt:lpstr>
      <vt:lpstr>Example: Expanding Broadband Access – Public Health Measures</vt:lpstr>
      <vt:lpstr>Example: modifying office spaces – Public Health Measures</vt:lpstr>
      <vt:lpstr>Example: IMPROVING AIR FLOW– Public Health Measures</vt:lpstr>
      <vt:lpstr>Application pROCESS</vt:lpstr>
      <vt:lpstr>CRF PROJECT APPROVAL PROCESS</vt:lpstr>
      <vt:lpstr>CRF Application Review/Approval Process</vt:lpstr>
      <vt:lpstr>Application and Reimbursement timeline</vt:lpstr>
      <vt:lpstr>best practices</vt:lpstr>
      <vt:lpstr>Suggested Hierarchy of CRF Project Submission</vt:lpstr>
      <vt:lpstr>Cost Recovery Action #1: Proper Procurement</vt:lpstr>
      <vt:lpstr>Cost Recovery Action #2: Emergency Coding Costs</vt:lpstr>
      <vt:lpstr>Cost Recovery Action #3: Documentation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coronavirus relief funds</dc:title>
  <dc:creator>Julia Metzger</dc:creator>
  <cp:lastModifiedBy>Sandhya Kombathula</cp:lastModifiedBy>
  <cp:revision>56</cp:revision>
  <cp:lastPrinted>2020-09-28T20:32:10Z</cp:lastPrinted>
  <dcterms:created xsi:type="dcterms:W3CDTF">2020-09-24T18:53:33Z</dcterms:created>
  <dcterms:modified xsi:type="dcterms:W3CDTF">2020-10-07T20:31:33Z</dcterms:modified>
</cp:coreProperties>
</file>