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0" r:id="rId4"/>
    <p:sldId id="261" r:id="rId5"/>
    <p:sldId id="262" r:id="rId6"/>
    <p:sldId id="263" r:id="rId7"/>
    <p:sldId id="264" r:id="rId8"/>
    <p:sldId id="265" r:id="rId9"/>
    <p:sldId id="266" r:id="rId10"/>
    <p:sldId id="267" r:id="rId11"/>
    <p:sldId id="268" r:id="rId12"/>
    <p:sldId id="275"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0" d="100"/>
          <a:sy n="110" d="100"/>
        </p:scale>
        <p:origin x="51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383972-3BD6-4EEF-9710-D1FF89870D51}" type="doc">
      <dgm:prSet loTypeId="urn:microsoft.com/office/officeart/2005/8/layout/hProcess6" loCatId="process" qsTypeId="urn:microsoft.com/office/officeart/2005/8/quickstyle/simple1" qsCatId="simple" csTypeId="urn:microsoft.com/office/officeart/2005/8/colors/colorful1" csCatId="colorful" phldr="1"/>
      <dgm:spPr/>
      <dgm:t>
        <a:bodyPr/>
        <a:lstStyle/>
        <a:p>
          <a:endParaRPr lang="en-US"/>
        </a:p>
      </dgm:t>
    </dgm:pt>
    <dgm:pt modelId="{33FEE18E-E14B-41E8-B5BB-1B65E9F846BB}">
      <dgm:prSet/>
      <dgm:spPr/>
      <dgm:t>
        <a:bodyPr/>
        <a:lstStyle/>
        <a:p>
          <a:pPr>
            <a:defRPr b="1"/>
          </a:pPr>
          <a:r>
            <a:rPr lang="en-US"/>
            <a:t>Subgrantee Contracts</a:t>
          </a:r>
        </a:p>
      </dgm:t>
    </dgm:pt>
    <dgm:pt modelId="{2CF30EFF-CB06-4887-BCEB-C9FD67D262ED}" type="parTrans" cxnId="{8A99F1E9-3CFD-4677-B0EB-4441F7F0E3EE}">
      <dgm:prSet/>
      <dgm:spPr/>
      <dgm:t>
        <a:bodyPr/>
        <a:lstStyle/>
        <a:p>
          <a:endParaRPr lang="en-US"/>
        </a:p>
      </dgm:t>
    </dgm:pt>
    <dgm:pt modelId="{4BB7DA68-351D-4455-92A9-A9D8BA41EA68}" type="sibTrans" cxnId="{8A99F1E9-3CFD-4677-B0EB-4441F7F0E3EE}">
      <dgm:prSet/>
      <dgm:spPr/>
      <dgm:t>
        <a:bodyPr/>
        <a:lstStyle/>
        <a:p>
          <a:endParaRPr lang="en-US"/>
        </a:p>
      </dgm:t>
    </dgm:pt>
    <dgm:pt modelId="{D15AD439-DDCD-4508-85C6-9D43122E0EA4}">
      <dgm:prSet/>
      <dgm:spPr/>
      <dgm:t>
        <a:bodyPr/>
        <a:lstStyle/>
        <a:p>
          <a:r>
            <a:rPr lang="en-US"/>
            <a:t>All consultant and contractual services shall be supported by written contracts stating the services to be performed, rate of compensation, and length of time over which the services will be provided. This shall not exceed the length of the contract period.</a:t>
          </a:r>
        </a:p>
      </dgm:t>
    </dgm:pt>
    <dgm:pt modelId="{CAC15EB7-5FBB-4AC0-871B-B6B39C54FF03}" type="parTrans" cxnId="{1C919EFA-8BD8-4280-90F2-C8F5C62C8A9C}">
      <dgm:prSet/>
      <dgm:spPr/>
      <dgm:t>
        <a:bodyPr/>
        <a:lstStyle/>
        <a:p>
          <a:endParaRPr lang="en-US"/>
        </a:p>
      </dgm:t>
    </dgm:pt>
    <dgm:pt modelId="{BF58B869-6D1F-4594-9733-E9280AC0945E}" type="sibTrans" cxnId="{1C919EFA-8BD8-4280-90F2-C8F5C62C8A9C}">
      <dgm:prSet/>
      <dgm:spPr/>
      <dgm:t>
        <a:bodyPr/>
        <a:lstStyle/>
        <a:p>
          <a:endParaRPr lang="en-US"/>
        </a:p>
      </dgm:t>
    </dgm:pt>
    <dgm:pt modelId="{9CFD6470-CA7C-4A1C-A8BD-DCEEF184338E}">
      <dgm:prSet/>
      <dgm:spPr/>
      <dgm:t>
        <a:bodyPr/>
        <a:lstStyle/>
        <a:p>
          <a:r>
            <a:rPr lang="en-US"/>
            <a:t>A copy of all written contracts for contractual or consultant services shall be forwarded to the Arkansas Department of Finance and Administration upon their ratification.</a:t>
          </a:r>
        </a:p>
      </dgm:t>
    </dgm:pt>
    <dgm:pt modelId="{A936B49F-466E-4002-9615-3A947554DF46}" type="parTrans" cxnId="{C6AA85EB-F918-4F2B-95CB-F79C1C95E10E}">
      <dgm:prSet/>
      <dgm:spPr/>
      <dgm:t>
        <a:bodyPr/>
        <a:lstStyle/>
        <a:p>
          <a:endParaRPr lang="en-US"/>
        </a:p>
      </dgm:t>
    </dgm:pt>
    <dgm:pt modelId="{949F9E0A-A973-4689-867F-ADD4ACC0B411}" type="sibTrans" cxnId="{C6AA85EB-F918-4F2B-95CB-F79C1C95E10E}">
      <dgm:prSet/>
      <dgm:spPr/>
      <dgm:t>
        <a:bodyPr/>
        <a:lstStyle/>
        <a:p>
          <a:endParaRPr lang="en-US"/>
        </a:p>
      </dgm:t>
    </dgm:pt>
    <dgm:pt modelId="{037DD9D9-92AE-48C8-8BE0-6FDD1BF6AF98}">
      <dgm:prSet/>
      <dgm:spPr/>
      <dgm:t>
        <a:bodyPr/>
        <a:lstStyle/>
        <a:p>
          <a:r>
            <a:rPr lang="en-US"/>
            <a:t>Payments shall be supported by detailed statements outlining the services rendered and the cost billed during the period covered.</a:t>
          </a:r>
        </a:p>
      </dgm:t>
    </dgm:pt>
    <dgm:pt modelId="{B5A8E02D-93B0-4494-95BC-E08F7061794F}" type="parTrans" cxnId="{F57962F4-4CC9-4253-AFDC-7921600B23D9}">
      <dgm:prSet/>
      <dgm:spPr/>
      <dgm:t>
        <a:bodyPr/>
        <a:lstStyle/>
        <a:p>
          <a:endParaRPr lang="en-US"/>
        </a:p>
      </dgm:t>
    </dgm:pt>
    <dgm:pt modelId="{FBA2F751-EE36-4B9E-9009-3A4F6F5E02D1}" type="sibTrans" cxnId="{F57962F4-4CC9-4253-AFDC-7921600B23D9}">
      <dgm:prSet/>
      <dgm:spPr/>
      <dgm:t>
        <a:bodyPr/>
        <a:lstStyle/>
        <a:p>
          <a:endParaRPr lang="en-US"/>
        </a:p>
      </dgm:t>
    </dgm:pt>
    <dgm:pt modelId="{AED5DA2E-1B96-40D5-9959-163614EAA223}">
      <dgm:prSet/>
      <dgm:spPr/>
      <dgm:t>
        <a:bodyPr/>
        <a:lstStyle/>
        <a:p>
          <a:pPr>
            <a:defRPr b="1"/>
          </a:pPr>
          <a:r>
            <a:rPr lang="en-US" dirty="0"/>
            <a:t>Quarterly Reporting Requirements</a:t>
          </a:r>
        </a:p>
      </dgm:t>
    </dgm:pt>
    <dgm:pt modelId="{61F872B5-CB42-4812-92DE-454205D4F9E4}" type="parTrans" cxnId="{DD5D7909-A660-42E3-A925-DDF31CE95F5D}">
      <dgm:prSet/>
      <dgm:spPr/>
      <dgm:t>
        <a:bodyPr/>
        <a:lstStyle/>
        <a:p>
          <a:endParaRPr lang="en-US"/>
        </a:p>
      </dgm:t>
    </dgm:pt>
    <dgm:pt modelId="{0290D6CF-852C-4153-9374-2503D7988A01}" type="sibTrans" cxnId="{DD5D7909-A660-42E3-A925-DDF31CE95F5D}">
      <dgm:prSet/>
      <dgm:spPr/>
      <dgm:t>
        <a:bodyPr/>
        <a:lstStyle/>
        <a:p>
          <a:endParaRPr lang="en-US"/>
        </a:p>
      </dgm:t>
    </dgm:pt>
    <dgm:pt modelId="{54E6272D-A68F-4C55-A0E4-B804FE8C489E}">
      <dgm:prSet/>
      <dgm:spPr/>
      <dgm:t>
        <a:bodyPr/>
        <a:lstStyle/>
        <a:p>
          <a:r>
            <a:rPr lang="en-US"/>
            <a:t>Reporting due every 3 months for each quarter activity period.</a:t>
          </a:r>
        </a:p>
      </dgm:t>
    </dgm:pt>
    <dgm:pt modelId="{5741F897-32ED-423F-8CA6-EE33E56D0837}" type="parTrans" cxnId="{6B4F12C8-6F58-40A9-B2A4-D943DC71CFE6}">
      <dgm:prSet/>
      <dgm:spPr/>
      <dgm:t>
        <a:bodyPr/>
        <a:lstStyle/>
        <a:p>
          <a:endParaRPr lang="en-US"/>
        </a:p>
      </dgm:t>
    </dgm:pt>
    <dgm:pt modelId="{C7CCF5EC-0BBD-4685-90FC-6CC7F34BEA29}" type="sibTrans" cxnId="{6B4F12C8-6F58-40A9-B2A4-D943DC71CFE6}">
      <dgm:prSet/>
      <dgm:spPr/>
      <dgm:t>
        <a:bodyPr/>
        <a:lstStyle/>
        <a:p>
          <a:endParaRPr lang="en-US"/>
        </a:p>
      </dgm:t>
    </dgm:pt>
    <dgm:pt modelId="{CD42BFDC-4D48-4647-A6F0-9DD965E7DF6F}">
      <dgm:prSet/>
      <dgm:spPr/>
      <dgm:t>
        <a:bodyPr/>
        <a:lstStyle/>
        <a:p>
          <a:r>
            <a:rPr lang="en-US"/>
            <a:t>Reports are to be submitted in PMT within 15 days following the close of the quarter.</a:t>
          </a:r>
        </a:p>
      </dgm:t>
    </dgm:pt>
    <dgm:pt modelId="{04F2759E-C6A8-4C89-A0CC-702BB1F07180}" type="parTrans" cxnId="{B736023B-47B0-429D-A5A1-D05289AEA918}">
      <dgm:prSet/>
      <dgm:spPr/>
      <dgm:t>
        <a:bodyPr/>
        <a:lstStyle/>
        <a:p>
          <a:endParaRPr lang="en-US"/>
        </a:p>
      </dgm:t>
    </dgm:pt>
    <dgm:pt modelId="{93A65C3F-F80D-4560-A65A-FEA14549E5B6}" type="sibTrans" cxnId="{B736023B-47B0-429D-A5A1-D05289AEA918}">
      <dgm:prSet/>
      <dgm:spPr/>
      <dgm:t>
        <a:bodyPr/>
        <a:lstStyle/>
        <a:p>
          <a:endParaRPr lang="en-US"/>
        </a:p>
      </dgm:t>
    </dgm:pt>
    <dgm:pt modelId="{AE02B2FB-8E6F-43E4-96EE-5B564C5460EC}">
      <dgm:prSet/>
      <dgm:spPr/>
      <dgm:t>
        <a:bodyPr/>
        <a:lstStyle/>
        <a:p>
          <a:pPr>
            <a:defRPr b="1"/>
          </a:pPr>
          <a:r>
            <a:rPr lang="en-US"/>
            <a:t>Subrecipient Monitoring</a:t>
          </a:r>
        </a:p>
      </dgm:t>
    </dgm:pt>
    <dgm:pt modelId="{04E9335B-6F2E-4F0F-8C80-50ED6EF7A31F}" type="parTrans" cxnId="{7BD1C3BB-B360-40B3-816A-14C83B024E07}">
      <dgm:prSet/>
      <dgm:spPr/>
      <dgm:t>
        <a:bodyPr/>
        <a:lstStyle/>
        <a:p>
          <a:endParaRPr lang="en-US"/>
        </a:p>
      </dgm:t>
    </dgm:pt>
    <dgm:pt modelId="{BFABE5D9-C9E1-4044-90DE-06871BFDB057}" type="sibTrans" cxnId="{7BD1C3BB-B360-40B3-816A-14C83B024E07}">
      <dgm:prSet/>
      <dgm:spPr/>
      <dgm:t>
        <a:bodyPr/>
        <a:lstStyle/>
        <a:p>
          <a:endParaRPr lang="en-US"/>
        </a:p>
      </dgm:t>
    </dgm:pt>
    <dgm:pt modelId="{C0258980-5734-4F2A-A255-D30677112E6D}">
      <dgm:prSet/>
      <dgm:spPr/>
      <dgm:t>
        <a:bodyPr/>
        <a:lstStyle/>
        <a:p>
          <a:r>
            <a:rPr lang="en-US"/>
            <a:t>All grant awards will be monitored by either desk reviews or site visits. </a:t>
          </a:r>
        </a:p>
      </dgm:t>
    </dgm:pt>
    <dgm:pt modelId="{4CE1B05D-A09D-4A42-A1F4-72C57E2F4DC4}" type="parTrans" cxnId="{1DEA0456-E5F9-4E88-8D26-45973F4C2161}">
      <dgm:prSet/>
      <dgm:spPr/>
      <dgm:t>
        <a:bodyPr/>
        <a:lstStyle/>
        <a:p>
          <a:endParaRPr lang="en-US"/>
        </a:p>
      </dgm:t>
    </dgm:pt>
    <dgm:pt modelId="{8FD05334-C30F-4377-97A4-1A71F9D84FC4}" type="sibTrans" cxnId="{1DEA0456-E5F9-4E88-8D26-45973F4C2161}">
      <dgm:prSet/>
      <dgm:spPr/>
      <dgm:t>
        <a:bodyPr/>
        <a:lstStyle/>
        <a:p>
          <a:endParaRPr lang="en-US"/>
        </a:p>
      </dgm:t>
    </dgm:pt>
    <dgm:pt modelId="{4F965C94-5D13-4857-8BD3-AF1EB1CAE90C}" type="pres">
      <dgm:prSet presAssocID="{24383972-3BD6-4EEF-9710-D1FF89870D51}" presName="theList" presStyleCnt="0">
        <dgm:presLayoutVars>
          <dgm:dir/>
          <dgm:animLvl val="lvl"/>
          <dgm:resizeHandles val="exact"/>
        </dgm:presLayoutVars>
      </dgm:prSet>
      <dgm:spPr/>
    </dgm:pt>
    <dgm:pt modelId="{DE273F14-D4DF-4E52-9142-D147771268BE}" type="pres">
      <dgm:prSet presAssocID="{33FEE18E-E14B-41E8-B5BB-1B65E9F846BB}" presName="compNode" presStyleCnt="0"/>
      <dgm:spPr/>
    </dgm:pt>
    <dgm:pt modelId="{CC4B4082-2CCB-4CA7-9E99-4D69087E5B07}" type="pres">
      <dgm:prSet presAssocID="{33FEE18E-E14B-41E8-B5BB-1B65E9F846BB}" presName="noGeometry" presStyleCnt="0"/>
      <dgm:spPr/>
    </dgm:pt>
    <dgm:pt modelId="{391456B7-83D2-4D43-9BF7-DD7FA3A9ABCA}" type="pres">
      <dgm:prSet presAssocID="{33FEE18E-E14B-41E8-B5BB-1B65E9F846BB}" presName="childTextVisible" presStyleLbl="bgAccFollowNode1" presStyleIdx="0" presStyleCnt="3" custLinFactNeighborX="-902" custLinFactNeighborY="-11690">
        <dgm:presLayoutVars>
          <dgm:bulletEnabled val="1"/>
        </dgm:presLayoutVars>
      </dgm:prSet>
      <dgm:spPr/>
    </dgm:pt>
    <dgm:pt modelId="{86DCD96B-2444-4BCE-8058-41618CCD5047}" type="pres">
      <dgm:prSet presAssocID="{33FEE18E-E14B-41E8-B5BB-1B65E9F846BB}" presName="childTextHidden" presStyleLbl="bgAccFollowNode1" presStyleIdx="0" presStyleCnt="3"/>
      <dgm:spPr/>
    </dgm:pt>
    <dgm:pt modelId="{53D9EF3F-3D6D-40AA-B0B3-94873671EED0}" type="pres">
      <dgm:prSet presAssocID="{33FEE18E-E14B-41E8-B5BB-1B65E9F846BB}" presName="parentText" presStyleLbl="node1" presStyleIdx="0" presStyleCnt="3" custLinFactNeighborX="-4207" custLinFactNeighborY="-11420">
        <dgm:presLayoutVars>
          <dgm:chMax val="1"/>
          <dgm:bulletEnabled val="1"/>
        </dgm:presLayoutVars>
      </dgm:prSet>
      <dgm:spPr/>
    </dgm:pt>
    <dgm:pt modelId="{40CC1BEA-F5E6-418C-8CD0-BE17B2080086}" type="pres">
      <dgm:prSet presAssocID="{33FEE18E-E14B-41E8-B5BB-1B65E9F846BB}" presName="aSpace" presStyleCnt="0"/>
      <dgm:spPr/>
    </dgm:pt>
    <dgm:pt modelId="{C0974B79-1D85-452F-8577-83523129F55A}" type="pres">
      <dgm:prSet presAssocID="{AED5DA2E-1B96-40D5-9959-163614EAA223}" presName="compNode" presStyleCnt="0"/>
      <dgm:spPr/>
    </dgm:pt>
    <dgm:pt modelId="{DBE67AC7-1509-4BD9-9CDD-7282CD94EFC9}" type="pres">
      <dgm:prSet presAssocID="{AED5DA2E-1B96-40D5-9959-163614EAA223}" presName="noGeometry" presStyleCnt="0"/>
      <dgm:spPr/>
    </dgm:pt>
    <dgm:pt modelId="{64E984B3-BACC-4272-BD2F-28CC12EBEFA3}" type="pres">
      <dgm:prSet presAssocID="{AED5DA2E-1B96-40D5-9959-163614EAA223}" presName="childTextVisible" presStyleLbl="bgAccFollowNode1" presStyleIdx="1" presStyleCnt="3" custScaleX="110071" custScaleY="138729">
        <dgm:presLayoutVars>
          <dgm:bulletEnabled val="1"/>
        </dgm:presLayoutVars>
      </dgm:prSet>
      <dgm:spPr/>
    </dgm:pt>
    <dgm:pt modelId="{688FBD78-6C83-46B3-A219-07C75D41B1C0}" type="pres">
      <dgm:prSet presAssocID="{AED5DA2E-1B96-40D5-9959-163614EAA223}" presName="childTextHidden" presStyleLbl="bgAccFollowNode1" presStyleIdx="1" presStyleCnt="3"/>
      <dgm:spPr/>
    </dgm:pt>
    <dgm:pt modelId="{4ADE3DE7-89DB-434D-A62A-7297063F7099}" type="pres">
      <dgm:prSet presAssocID="{AED5DA2E-1B96-40D5-9959-163614EAA223}" presName="parentText" presStyleLbl="node1" presStyleIdx="1" presStyleCnt="3" custLinFactNeighborX="-1803" custLinFactNeighborY="-9617">
        <dgm:presLayoutVars>
          <dgm:chMax val="1"/>
          <dgm:bulletEnabled val="1"/>
        </dgm:presLayoutVars>
      </dgm:prSet>
      <dgm:spPr/>
    </dgm:pt>
    <dgm:pt modelId="{B32BDC65-0AB0-4F7E-83E6-AA6DB8C9A634}" type="pres">
      <dgm:prSet presAssocID="{AED5DA2E-1B96-40D5-9959-163614EAA223}" presName="aSpace" presStyleCnt="0"/>
      <dgm:spPr/>
    </dgm:pt>
    <dgm:pt modelId="{DBEF5F2C-F75D-4E61-A38A-50C305372E67}" type="pres">
      <dgm:prSet presAssocID="{AE02B2FB-8E6F-43E4-96EE-5B564C5460EC}" presName="compNode" presStyleCnt="0"/>
      <dgm:spPr/>
    </dgm:pt>
    <dgm:pt modelId="{86A9DD0D-CB87-4B91-9FD2-AD0B43DD0565}" type="pres">
      <dgm:prSet presAssocID="{AE02B2FB-8E6F-43E4-96EE-5B564C5460EC}" presName="noGeometry" presStyleCnt="0"/>
      <dgm:spPr/>
    </dgm:pt>
    <dgm:pt modelId="{E0A5D402-5D48-4053-8A68-2D558409B499}" type="pres">
      <dgm:prSet presAssocID="{AE02B2FB-8E6F-43E4-96EE-5B564C5460EC}" presName="childTextVisible" presStyleLbl="bgAccFollowNode1" presStyleIdx="2" presStyleCnt="3" custScaleX="101220" custScaleY="122211">
        <dgm:presLayoutVars>
          <dgm:bulletEnabled val="1"/>
        </dgm:presLayoutVars>
      </dgm:prSet>
      <dgm:spPr/>
    </dgm:pt>
    <dgm:pt modelId="{732AE425-B76C-4691-9FE8-532A2E85752C}" type="pres">
      <dgm:prSet presAssocID="{AE02B2FB-8E6F-43E4-96EE-5B564C5460EC}" presName="childTextHidden" presStyleLbl="bgAccFollowNode1" presStyleIdx="2" presStyleCnt="3"/>
      <dgm:spPr/>
    </dgm:pt>
    <dgm:pt modelId="{5BA189D0-3322-4596-B084-13357A3C502F}" type="pres">
      <dgm:prSet presAssocID="{AE02B2FB-8E6F-43E4-96EE-5B564C5460EC}" presName="parentText" presStyleLbl="node1" presStyleIdx="2" presStyleCnt="3" custScaleX="96787" custScaleY="89185" custLinFactNeighborX="-10075" custLinFactNeighborY="-630">
        <dgm:presLayoutVars>
          <dgm:chMax val="1"/>
          <dgm:bulletEnabled val="1"/>
        </dgm:presLayoutVars>
      </dgm:prSet>
      <dgm:spPr/>
    </dgm:pt>
  </dgm:ptLst>
  <dgm:cxnLst>
    <dgm:cxn modelId="{A11CE500-50F0-430B-AE73-AA434667B2EF}" type="presOf" srcId="{CD42BFDC-4D48-4647-A6F0-9DD965E7DF6F}" destId="{64E984B3-BACC-4272-BD2F-28CC12EBEFA3}" srcOrd="0" destOrd="1" presId="urn:microsoft.com/office/officeart/2005/8/layout/hProcess6"/>
    <dgm:cxn modelId="{DD5D7909-A660-42E3-A925-DDF31CE95F5D}" srcId="{24383972-3BD6-4EEF-9710-D1FF89870D51}" destId="{AED5DA2E-1B96-40D5-9959-163614EAA223}" srcOrd="1" destOrd="0" parTransId="{61F872B5-CB42-4812-92DE-454205D4F9E4}" sibTransId="{0290D6CF-852C-4153-9374-2503D7988A01}"/>
    <dgm:cxn modelId="{EEFF3C2B-96FB-4582-9CD9-3D95E9DE6780}" type="presOf" srcId="{33FEE18E-E14B-41E8-B5BB-1B65E9F846BB}" destId="{53D9EF3F-3D6D-40AA-B0B3-94873671EED0}" srcOrd="0" destOrd="0" presId="urn:microsoft.com/office/officeart/2005/8/layout/hProcess6"/>
    <dgm:cxn modelId="{B736023B-47B0-429D-A5A1-D05289AEA918}" srcId="{AED5DA2E-1B96-40D5-9959-163614EAA223}" destId="{CD42BFDC-4D48-4647-A6F0-9DD965E7DF6F}" srcOrd="1" destOrd="0" parTransId="{04F2759E-C6A8-4C89-A0CC-702BB1F07180}" sibTransId="{93A65C3F-F80D-4560-A65A-FEA14549E5B6}"/>
    <dgm:cxn modelId="{6268CE4E-378B-497D-AE9B-2BAEDACD88D0}" type="presOf" srcId="{037DD9D9-92AE-48C8-8BE0-6FDD1BF6AF98}" destId="{391456B7-83D2-4D43-9BF7-DD7FA3A9ABCA}" srcOrd="0" destOrd="2" presId="urn:microsoft.com/office/officeart/2005/8/layout/hProcess6"/>
    <dgm:cxn modelId="{873BDC50-C1F9-4CE3-AA7B-F1276BF8AEDD}" type="presOf" srcId="{AED5DA2E-1B96-40D5-9959-163614EAA223}" destId="{4ADE3DE7-89DB-434D-A62A-7297063F7099}" srcOrd="0" destOrd="0" presId="urn:microsoft.com/office/officeart/2005/8/layout/hProcess6"/>
    <dgm:cxn modelId="{1DEA0456-E5F9-4E88-8D26-45973F4C2161}" srcId="{AE02B2FB-8E6F-43E4-96EE-5B564C5460EC}" destId="{C0258980-5734-4F2A-A255-D30677112E6D}" srcOrd="0" destOrd="0" parTransId="{4CE1B05D-A09D-4A42-A1F4-72C57E2F4DC4}" sibTransId="{8FD05334-C30F-4377-97A4-1A71F9D84FC4}"/>
    <dgm:cxn modelId="{09E8AF80-24AA-4C12-94D6-A9D5C84DC062}" type="presOf" srcId="{AE02B2FB-8E6F-43E4-96EE-5B564C5460EC}" destId="{5BA189D0-3322-4596-B084-13357A3C502F}" srcOrd="0" destOrd="0" presId="urn:microsoft.com/office/officeart/2005/8/layout/hProcess6"/>
    <dgm:cxn modelId="{932C8A83-BE8F-4504-9995-34935A037043}" type="presOf" srcId="{24383972-3BD6-4EEF-9710-D1FF89870D51}" destId="{4F965C94-5D13-4857-8BD3-AF1EB1CAE90C}" srcOrd="0" destOrd="0" presId="urn:microsoft.com/office/officeart/2005/8/layout/hProcess6"/>
    <dgm:cxn modelId="{47EA7093-EEB5-4E0F-BC94-3964834F661B}" type="presOf" srcId="{C0258980-5734-4F2A-A255-D30677112E6D}" destId="{E0A5D402-5D48-4053-8A68-2D558409B499}" srcOrd="0" destOrd="0" presId="urn:microsoft.com/office/officeart/2005/8/layout/hProcess6"/>
    <dgm:cxn modelId="{B8379898-70B0-4C58-A9D0-097CA834C77D}" type="presOf" srcId="{CD42BFDC-4D48-4647-A6F0-9DD965E7DF6F}" destId="{688FBD78-6C83-46B3-A219-07C75D41B1C0}" srcOrd="1" destOrd="1" presId="urn:microsoft.com/office/officeart/2005/8/layout/hProcess6"/>
    <dgm:cxn modelId="{4B4C1D99-7A7F-45B4-BCA2-93295FF5242A}" type="presOf" srcId="{9CFD6470-CA7C-4A1C-A8BD-DCEEF184338E}" destId="{86DCD96B-2444-4BCE-8058-41618CCD5047}" srcOrd="1" destOrd="1" presId="urn:microsoft.com/office/officeart/2005/8/layout/hProcess6"/>
    <dgm:cxn modelId="{2C78889B-3B9F-4EE7-BEB1-F565A06F45B2}" type="presOf" srcId="{037DD9D9-92AE-48C8-8BE0-6FDD1BF6AF98}" destId="{86DCD96B-2444-4BCE-8058-41618CCD5047}" srcOrd="1" destOrd="2" presId="urn:microsoft.com/office/officeart/2005/8/layout/hProcess6"/>
    <dgm:cxn modelId="{EF7378A6-E3AB-4BC2-9460-52787E0F35B0}" type="presOf" srcId="{D15AD439-DDCD-4508-85C6-9D43122E0EA4}" destId="{86DCD96B-2444-4BCE-8058-41618CCD5047}" srcOrd="1" destOrd="0" presId="urn:microsoft.com/office/officeart/2005/8/layout/hProcess6"/>
    <dgm:cxn modelId="{B30C0FB0-53CA-425D-8E9F-A6A57CB3F2F1}" type="presOf" srcId="{9CFD6470-CA7C-4A1C-A8BD-DCEEF184338E}" destId="{391456B7-83D2-4D43-9BF7-DD7FA3A9ABCA}" srcOrd="0" destOrd="1" presId="urn:microsoft.com/office/officeart/2005/8/layout/hProcess6"/>
    <dgm:cxn modelId="{7BD1C3BB-B360-40B3-816A-14C83B024E07}" srcId="{24383972-3BD6-4EEF-9710-D1FF89870D51}" destId="{AE02B2FB-8E6F-43E4-96EE-5B564C5460EC}" srcOrd="2" destOrd="0" parTransId="{04E9335B-6F2E-4F0F-8C80-50ED6EF7A31F}" sibTransId="{BFABE5D9-C9E1-4044-90DE-06871BFDB057}"/>
    <dgm:cxn modelId="{437D8CC1-075E-48DD-AB7B-852342D01440}" type="presOf" srcId="{D15AD439-DDCD-4508-85C6-9D43122E0EA4}" destId="{391456B7-83D2-4D43-9BF7-DD7FA3A9ABCA}" srcOrd="0" destOrd="0" presId="urn:microsoft.com/office/officeart/2005/8/layout/hProcess6"/>
    <dgm:cxn modelId="{6B4F12C8-6F58-40A9-B2A4-D943DC71CFE6}" srcId="{AED5DA2E-1B96-40D5-9959-163614EAA223}" destId="{54E6272D-A68F-4C55-A0E4-B804FE8C489E}" srcOrd="0" destOrd="0" parTransId="{5741F897-32ED-423F-8CA6-EE33E56D0837}" sibTransId="{C7CCF5EC-0BBD-4685-90FC-6CC7F34BEA29}"/>
    <dgm:cxn modelId="{735D58D5-7C68-445D-A6AF-B379BD0EF45D}" type="presOf" srcId="{54E6272D-A68F-4C55-A0E4-B804FE8C489E}" destId="{688FBD78-6C83-46B3-A219-07C75D41B1C0}" srcOrd="1" destOrd="0" presId="urn:microsoft.com/office/officeart/2005/8/layout/hProcess6"/>
    <dgm:cxn modelId="{B84E3AD6-E23C-4CCB-AB07-D4F1B97E6928}" type="presOf" srcId="{C0258980-5734-4F2A-A255-D30677112E6D}" destId="{732AE425-B76C-4691-9FE8-532A2E85752C}" srcOrd="1" destOrd="0" presId="urn:microsoft.com/office/officeart/2005/8/layout/hProcess6"/>
    <dgm:cxn modelId="{51007AE3-CB2A-4E4E-B2F2-44A04489FC19}" type="presOf" srcId="{54E6272D-A68F-4C55-A0E4-B804FE8C489E}" destId="{64E984B3-BACC-4272-BD2F-28CC12EBEFA3}" srcOrd="0" destOrd="0" presId="urn:microsoft.com/office/officeart/2005/8/layout/hProcess6"/>
    <dgm:cxn modelId="{8A99F1E9-3CFD-4677-B0EB-4441F7F0E3EE}" srcId="{24383972-3BD6-4EEF-9710-D1FF89870D51}" destId="{33FEE18E-E14B-41E8-B5BB-1B65E9F846BB}" srcOrd="0" destOrd="0" parTransId="{2CF30EFF-CB06-4887-BCEB-C9FD67D262ED}" sibTransId="{4BB7DA68-351D-4455-92A9-A9D8BA41EA68}"/>
    <dgm:cxn modelId="{C6AA85EB-F918-4F2B-95CB-F79C1C95E10E}" srcId="{33FEE18E-E14B-41E8-B5BB-1B65E9F846BB}" destId="{9CFD6470-CA7C-4A1C-A8BD-DCEEF184338E}" srcOrd="1" destOrd="0" parTransId="{A936B49F-466E-4002-9615-3A947554DF46}" sibTransId="{949F9E0A-A973-4689-867F-ADD4ACC0B411}"/>
    <dgm:cxn modelId="{F57962F4-4CC9-4253-AFDC-7921600B23D9}" srcId="{33FEE18E-E14B-41E8-B5BB-1B65E9F846BB}" destId="{037DD9D9-92AE-48C8-8BE0-6FDD1BF6AF98}" srcOrd="2" destOrd="0" parTransId="{B5A8E02D-93B0-4494-95BC-E08F7061794F}" sibTransId="{FBA2F751-EE36-4B9E-9009-3A4F6F5E02D1}"/>
    <dgm:cxn modelId="{1C919EFA-8BD8-4280-90F2-C8F5C62C8A9C}" srcId="{33FEE18E-E14B-41E8-B5BB-1B65E9F846BB}" destId="{D15AD439-DDCD-4508-85C6-9D43122E0EA4}" srcOrd="0" destOrd="0" parTransId="{CAC15EB7-5FBB-4AC0-871B-B6B39C54FF03}" sibTransId="{BF58B869-6D1F-4594-9733-E9280AC0945E}"/>
    <dgm:cxn modelId="{C1399A6A-D738-425E-9DFC-5D5FF565C290}" type="presParOf" srcId="{4F965C94-5D13-4857-8BD3-AF1EB1CAE90C}" destId="{DE273F14-D4DF-4E52-9142-D147771268BE}" srcOrd="0" destOrd="0" presId="urn:microsoft.com/office/officeart/2005/8/layout/hProcess6"/>
    <dgm:cxn modelId="{4E04B435-CCC6-4AFF-9151-A4E3F1C4F273}" type="presParOf" srcId="{DE273F14-D4DF-4E52-9142-D147771268BE}" destId="{CC4B4082-2CCB-4CA7-9E99-4D69087E5B07}" srcOrd="0" destOrd="0" presId="urn:microsoft.com/office/officeart/2005/8/layout/hProcess6"/>
    <dgm:cxn modelId="{15A699FF-FBAF-43D9-980F-E009BE049597}" type="presParOf" srcId="{DE273F14-D4DF-4E52-9142-D147771268BE}" destId="{391456B7-83D2-4D43-9BF7-DD7FA3A9ABCA}" srcOrd="1" destOrd="0" presId="urn:microsoft.com/office/officeart/2005/8/layout/hProcess6"/>
    <dgm:cxn modelId="{9EED4A94-6D07-480D-8B19-5BE3C9CC3C92}" type="presParOf" srcId="{DE273F14-D4DF-4E52-9142-D147771268BE}" destId="{86DCD96B-2444-4BCE-8058-41618CCD5047}" srcOrd="2" destOrd="0" presId="urn:microsoft.com/office/officeart/2005/8/layout/hProcess6"/>
    <dgm:cxn modelId="{2BE9FFA2-486E-42F1-8712-E54786E311D9}" type="presParOf" srcId="{DE273F14-D4DF-4E52-9142-D147771268BE}" destId="{53D9EF3F-3D6D-40AA-B0B3-94873671EED0}" srcOrd="3" destOrd="0" presId="urn:microsoft.com/office/officeart/2005/8/layout/hProcess6"/>
    <dgm:cxn modelId="{D585680E-EFD9-4E44-AEA1-DE367B2B1EEB}" type="presParOf" srcId="{4F965C94-5D13-4857-8BD3-AF1EB1CAE90C}" destId="{40CC1BEA-F5E6-418C-8CD0-BE17B2080086}" srcOrd="1" destOrd="0" presId="urn:microsoft.com/office/officeart/2005/8/layout/hProcess6"/>
    <dgm:cxn modelId="{2789DA53-9E9C-4752-968E-4D87FAC0A0B6}" type="presParOf" srcId="{4F965C94-5D13-4857-8BD3-AF1EB1CAE90C}" destId="{C0974B79-1D85-452F-8577-83523129F55A}" srcOrd="2" destOrd="0" presId="urn:microsoft.com/office/officeart/2005/8/layout/hProcess6"/>
    <dgm:cxn modelId="{655C8142-FB78-4E21-92F4-BB2578918D4C}" type="presParOf" srcId="{C0974B79-1D85-452F-8577-83523129F55A}" destId="{DBE67AC7-1509-4BD9-9CDD-7282CD94EFC9}" srcOrd="0" destOrd="0" presId="urn:microsoft.com/office/officeart/2005/8/layout/hProcess6"/>
    <dgm:cxn modelId="{18B8B43F-9F72-4CC6-9894-B4BBC25B82B4}" type="presParOf" srcId="{C0974B79-1D85-452F-8577-83523129F55A}" destId="{64E984B3-BACC-4272-BD2F-28CC12EBEFA3}" srcOrd="1" destOrd="0" presId="urn:microsoft.com/office/officeart/2005/8/layout/hProcess6"/>
    <dgm:cxn modelId="{F3F5D1BC-0275-4FE0-8426-5A41D3B24E19}" type="presParOf" srcId="{C0974B79-1D85-452F-8577-83523129F55A}" destId="{688FBD78-6C83-46B3-A219-07C75D41B1C0}" srcOrd="2" destOrd="0" presId="urn:microsoft.com/office/officeart/2005/8/layout/hProcess6"/>
    <dgm:cxn modelId="{5DBF524A-60B1-4295-88DC-4711E3961D7C}" type="presParOf" srcId="{C0974B79-1D85-452F-8577-83523129F55A}" destId="{4ADE3DE7-89DB-434D-A62A-7297063F7099}" srcOrd="3" destOrd="0" presId="urn:microsoft.com/office/officeart/2005/8/layout/hProcess6"/>
    <dgm:cxn modelId="{7469EE81-D73C-4B7A-965D-6802E11CC9D6}" type="presParOf" srcId="{4F965C94-5D13-4857-8BD3-AF1EB1CAE90C}" destId="{B32BDC65-0AB0-4F7E-83E6-AA6DB8C9A634}" srcOrd="3" destOrd="0" presId="urn:microsoft.com/office/officeart/2005/8/layout/hProcess6"/>
    <dgm:cxn modelId="{90C6B9EF-4582-464F-8DCB-B84994BAD1AC}" type="presParOf" srcId="{4F965C94-5D13-4857-8BD3-AF1EB1CAE90C}" destId="{DBEF5F2C-F75D-4E61-A38A-50C305372E67}" srcOrd="4" destOrd="0" presId="urn:microsoft.com/office/officeart/2005/8/layout/hProcess6"/>
    <dgm:cxn modelId="{87175813-A4A6-4DE6-9BCE-0C0DFAE09557}" type="presParOf" srcId="{DBEF5F2C-F75D-4E61-A38A-50C305372E67}" destId="{86A9DD0D-CB87-4B91-9FD2-AD0B43DD0565}" srcOrd="0" destOrd="0" presId="urn:microsoft.com/office/officeart/2005/8/layout/hProcess6"/>
    <dgm:cxn modelId="{9D8AEDFA-60EB-4669-9CC9-21134E6C7D99}" type="presParOf" srcId="{DBEF5F2C-F75D-4E61-A38A-50C305372E67}" destId="{E0A5D402-5D48-4053-8A68-2D558409B499}" srcOrd="1" destOrd="0" presId="urn:microsoft.com/office/officeart/2005/8/layout/hProcess6"/>
    <dgm:cxn modelId="{B5651C78-6E29-4603-89CF-EE417868FFF6}" type="presParOf" srcId="{DBEF5F2C-F75D-4E61-A38A-50C305372E67}" destId="{732AE425-B76C-4691-9FE8-532A2E85752C}" srcOrd="2" destOrd="0" presId="urn:microsoft.com/office/officeart/2005/8/layout/hProcess6"/>
    <dgm:cxn modelId="{FC078844-CAC2-467A-8AFE-881C4C110A68}" type="presParOf" srcId="{DBEF5F2C-F75D-4E61-A38A-50C305372E67}" destId="{5BA189D0-3322-4596-B084-13357A3C502F}"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379514-D4AF-4074-BA5F-505D275D547C}" type="doc">
      <dgm:prSet loTypeId="urn:microsoft.com/office/officeart/2016/7/layout/VerticalHollowActionList" loCatId="List" qsTypeId="urn:microsoft.com/office/officeart/2005/8/quickstyle/simple5" qsCatId="simple" csTypeId="urn:microsoft.com/office/officeart/2005/8/colors/accent0_3" csCatId="mainScheme"/>
      <dgm:spPr/>
      <dgm:t>
        <a:bodyPr/>
        <a:lstStyle/>
        <a:p>
          <a:endParaRPr lang="en-US"/>
        </a:p>
      </dgm:t>
    </dgm:pt>
    <dgm:pt modelId="{557E3D6C-6370-4C72-9228-1A1A932FA3EF}">
      <dgm:prSet/>
      <dgm:spPr/>
      <dgm:t>
        <a:bodyPr/>
        <a:lstStyle/>
        <a:p>
          <a:r>
            <a:rPr lang="en-US"/>
            <a:t>Be</a:t>
          </a:r>
        </a:p>
      </dgm:t>
    </dgm:pt>
    <dgm:pt modelId="{354D507D-318F-4836-8334-C7B24E6A0064}" type="parTrans" cxnId="{8D02B333-98E8-4545-B42D-3192409D5B56}">
      <dgm:prSet/>
      <dgm:spPr/>
      <dgm:t>
        <a:bodyPr/>
        <a:lstStyle/>
        <a:p>
          <a:endParaRPr lang="en-US"/>
        </a:p>
      </dgm:t>
    </dgm:pt>
    <dgm:pt modelId="{0EE8CC7D-946C-462C-AAC0-30ADFB5A699C}" type="sibTrans" cxnId="{8D02B333-98E8-4545-B42D-3192409D5B56}">
      <dgm:prSet/>
      <dgm:spPr/>
      <dgm:t>
        <a:bodyPr/>
        <a:lstStyle/>
        <a:p>
          <a:endParaRPr lang="en-US"/>
        </a:p>
      </dgm:t>
    </dgm:pt>
    <dgm:pt modelId="{BD36BB1C-448C-4281-8F6D-968BD3283C8F}">
      <dgm:prSet/>
      <dgm:spPr/>
      <dgm:t>
        <a:bodyPr/>
        <a:lstStyle/>
        <a:p>
          <a:r>
            <a:rPr lang="en-US"/>
            <a:t>Funds must be used to implement a jail-based program, which includes aftercare services and peer recovery.</a:t>
          </a:r>
        </a:p>
      </dgm:t>
    </dgm:pt>
    <dgm:pt modelId="{68EE339A-7B1D-4DC5-B0E4-08B0F83F51DC}" type="parTrans" cxnId="{DE6A6918-1D7D-4A61-AF21-B66A39D9A8AF}">
      <dgm:prSet/>
      <dgm:spPr/>
      <dgm:t>
        <a:bodyPr/>
        <a:lstStyle/>
        <a:p>
          <a:endParaRPr lang="en-US"/>
        </a:p>
      </dgm:t>
    </dgm:pt>
    <dgm:pt modelId="{7D5C98EC-FC00-4FD9-B1A0-6B3D43C6DD91}" type="sibTrans" cxnId="{DE6A6918-1D7D-4A61-AF21-B66A39D9A8AF}">
      <dgm:prSet/>
      <dgm:spPr/>
      <dgm:t>
        <a:bodyPr/>
        <a:lstStyle/>
        <a:p>
          <a:endParaRPr lang="en-US"/>
        </a:p>
      </dgm:t>
    </dgm:pt>
    <dgm:pt modelId="{F0674120-F1F3-48D8-8F37-10F009CB6778}">
      <dgm:prSet/>
      <dgm:spPr/>
      <dgm:t>
        <a:bodyPr/>
        <a:lstStyle/>
        <a:p>
          <a:r>
            <a:rPr lang="en-US"/>
            <a:t>Separate</a:t>
          </a:r>
        </a:p>
      </dgm:t>
    </dgm:pt>
    <dgm:pt modelId="{E958175C-A184-4DE1-95CD-6DF21FD721CA}" type="parTrans" cxnId="{EC21F6BE-9852-4AD6-AD34-9C08B75BBF2E}">
      <dgm:prSet/>
      <dgm:spPr/>
      <dgm:t>
        <a:bodyPr/>
        <a:lstStyle/>
        <a:p>
          <a:endParaRPr lang="en-US"/>
        </a:p>
      </dgm:t>
    </dgm:pt>
    <dgm:pt modelId="{372C669D-7CC1-44CE-B2B3-6FA43118605B}" type="sibTrans" cxnId="{EC21F6BE-9852-4AD6-AD34-9C08B75BBF2E}">
      <dgm:prSet/>
      <dgm:spPr/>
      <dgm:t>
        <a:bodyPr/>
        <a:lstStyle/>
        <a:p>
          <a:endParaRPr lang="en-US"/>
        </a:p>
      </dgm:t>
    </dgm:pt>
    <dgm:pt modelId="{2F464E08-980F-46AF-BAF3-791FE48D3F2D}">
      <dgm:prSet/>
      <dgm:spPr/>
      <dgm:t>
        <a:bodyPr/>
        <a:lstStyle/>
        <a:p>
          <a:r>
            <a:rPr lang="en-US"/>
            <a:t>Separate program participants from general population if possible.</a:t>
          </a:r>
        </a:p>
      </dgm:t>
    </dgm:pt>
    <dgm:pt modelId="{FEBBEB92-7E63-4314-A4EA-929217026CBE}" type="parTrans" cxnId="{FFA96877-FAFB-400B-B07B-3632DB0F3AC5}">
      <dgm:prSet/>
      <dgm:spPr/>
      <dgm:t>
        <a:bodyPr/>
        <a:lstStyle/>
        <a:p>
          <a:endParaRPr lang="en-US"/>
        </a:p>
      </dgm:t>
    </dgm:pt>
    <dgm:pt modelId="{D29AFE4C-C8CE-42CB-97E3-BF43ADE21367}" type="sibTrans" cxnId="{FFA96877-FAFB-400B-B07B-3632DB0F3AC5}">
      <dgm:prSet/>
      <dgm:spPr/>
      <dgm:t>
        <a:bodyPr/>
        <a:lstStyle/>
        <a:p>
          <a:endParaRPr lang="en-US"/>
        </a:p>
      </dgm:t>
    </dgm:pt>
    <dgm:pt modelId="{F1CC6BD0-79E0-4949-AD97-2EC21344F612}">
      <dgm:prSet custT="1"/>
      <dgm:spPr/>
      <dgm:t>
        <a:bodyPr/>
        <a:lstStyle/>
        <a:p>
          <a:r>
            <a:rPr lang="en-US" sz="1400" dirty="0"/>
            <a:t>Hire/Contract</a:t>
          </a:r>
        </a:p>
      </dgm:t>
    </dgm:pt>
    <dgm:pt modelId="{385BE0E8-D087-437B-B1B4-85201F7193F1}" type="parTrans" cxnId="{617B3B1C-95EF-4484-8721-51F1CCD583CF}">
      <dgm:prSet/>
      <dgm:spPr/>
      <dgm:t>
        <a:bodyPr/>
        <a:lstStyle/>
        <a:p>
          <a:endParaRPr lang="en-US"/>
        </a:p>
      </dgm:t>
    </dgm:pt>
    <dgm:pt modelId="{9B87C0CC-D5FB-4382-B435-B5CA46FA9CBB}" type="sibTrans" cxnId="{617B3B1C-95EF-4484-8721-51F1CCD583CF}">
      <dgm:prSet/>
      <dgm:spPr/>
      <dgm:t>
        <a:bodyPr/>
        <a:lstStyle/>
        <a:p>
          <a:endParaRPr lang="en-US"/>
        </a:p>
      </dgm:t>
    </dgm:pt>
    <dgm:pt modelId="{FE43B388-4B43-44C1-A4F7-DB0392A73CE2}">
      <dgm:prSet/>
      <dgm:spPr/>
      <dgm:t>
        <a:bodyPr/>
        <a:lstStyle/>
        <a:p>
          <a:r>
            <a:rPr lang="en-US"/>
            <a:t>Hire/Contract Peer Recovery Specialist.</a:t>
          </a:r>
        </a:p>
      </dgm:t>
    </dgm:pt>
    <dgm:pt modelId="{876DA88D-2112-48A5-807F-820982F13F6D}" type="parTrans" cxnId="{8F908C5A-A062-4CE9-973B-DA8FFF67115B}">
      <dgm:prSet/>
      <dgm:spPr/>
      <dgm:t>
        <a:bodyPr/>
        <a:lstStyle/>
        <a:p>
          <a:endParaRPr lang="en-US"/>
        </a:p>
      </dgm:t>
    </dgm:pt>
    <dgm:pt modelId="{D31BFA06-23BE-4AC1-BD18-A841CF7214A5}" type="sibTrans" cxnId="{8F908C5A-A062-4CE9-973B-DA8FFF67115B}">
      <dgm:prSet/>
      <dgm:spPr/>
      <dgm:t>
        <a:bodyPr/>
        <a:lstStyle/>
        <a:p>
          <a:endParaRPr lang="en-US"/>
        </a:p>
      </dgm:t>
    </dgm:pt>
    <dgm:pt modelId="{945542C6-793A-49A6-B92F-46DD2E98CD9C}">
      <dgm:prSet/>
      <dgm:spPr/>
      <dgm:t>
        <a:bodyPr/>
        <a:lstStyle/>
        <a:p>
          <a:r>
            <a:rPr lang="en-US"/>
            <a:t>Be</a:t>
          </a:r>
        </a:p>
      </dgm:t>
    </dgm:pt>
    <dgm:pt modelId="{B06F4CC2-E1ED-4555-B7FE-577E8428FB64}" type="parTrans" cxnId="{882C704C-7E5C-44F1-8BA9-CFC1E207A1F4}">
      <dgm:prSet/>
      <dgm:spPr/>
      <dgm:t>
        <a:bodyPr/>
        <a:lstStyle/>
        <a:p>
          <a:endParaRPr lang="en-US"/>
        </a:p>
      </dgm:t>
    </dgm:pt>
    <dgm:pt modelId="{A7F01E78-A5F4-4B65-9DB0-7418DE562478}" type="sibTrans" cxnId="{882C704C-7E5C-44F1-8BA9-CFC1E207A1F4}">
      <dgm:prSet/>
      <dgm:spPr/>
      <dgm:t>
        <a:bodyPr/>
        <a:lstStyle/>
        <a:p>
          <a:endParaRPr lang="en-US"/>
        </a:p>
      </dgm:t>
    </dgm:pt>
    <dgm:pt modelId="{34F47DC8-7352-496C-94B0-A1A196AB34A4}">
      <dgm:prSet/>
      <dgm:spPr/>
      <dgm:t>
        <a:bodyPr/>
        <a:lstStyle/>
        <a:p>
          <a:r>
            <a:rPr lang="en-US"/>
            <a:t>Aftercare services must be provided (stipulations located in Instructions).</a:t>
          </a:r>
        </a:p>
      </dgm:t>
    </dgm:pt>
    <dgm:pt modelId="{AFEB6C44-6AFE-4C68-9793-472D4CA2D880}" type="parTrans" cxnId="{D6C0A1DF-3662-4C54-97EE-7CF62752E96A}">
      <dgm:prSet/>
      <dgm:spPr/>
      <dgm:t>
        <a:bodyPr/>
        <a:lstStyle/>
        <a:p>
          <a:endParaRPr lang="en-US"/>
        </a:p>
      </dgm:t>
    </dgm:pt>
    <dgm:pt modelId="{B8FE9988-F678-4EF4-826B-FBEFF0B012FD}" type="sibTrans" cxnId="{D6C0A1DF-3662-4C54-97EE-7CF62752E96A}">
      <dgm:prSet/>
      <dgm:spPr/>
      <dgm:t>
        <a:bodyPr/>
        <a:lstStyle/>
        <a:p>
          <a:endParaRPr lang="en-US"/>
        </a:p>
      </dgm:t>
    </dgm:pt>
    <dgm:pt modelId="{7F19B8CA-7B6E-4566-BFCC-E50D741670FA}">
      <dgm:prSet/>
      <dgm:spPr/>
      <dgm:t>
        <a:bodyPr/>
        <a:lstStyle/>
        <a:p>
          <a:r>
            <a:rPr lang="en-US"/>
            <a:t>Drug</a:t>
          </a:r>
        </a:p>
      </dgm:t>
    </dgm:pt>
    <dgm:pt modelId="{F209D64E-FA95-4EA2-883E-E3240E881E37}" type="parTrans" cxnId="{0273CFC7-6A84-47D9-95DD-26DB32BBAE85}">
      <dgm:prSet/>
      <dgm:spPr/>
      <dgm:t>
        <a:bodyPr/>
        <a:lstStyle/>
        <a:p>
          <a:endParaRPr lang="en-US"/>
        </a:p>
      </dgm:t>
    </dgm:pt>
    <dgm:pt modelId="{6145C59A-4AE5-4E68-827D-0F153FD97E2D}" type="sibTrans" cxnId="{0273CFC7-6A84-47D9-95DD-26DB32BBAE85}">
      <dgm:prSet/>
      <dgm:spPr/>
      <dgm:t>
        <a:bodyPr/>
        <a:lstStyle/>
        <a:p>
          <a:endParaRPr lang="en-US"/>
        </a:p>
      </dgm:t>
    </dgm:pt>
    <dgm:pt modelId="{695AF699-2776-4ACD-B5DF-67E0991763DD}">
      <dgm:prSet/>
      <dgm:spPr/>
      <dgm:t>
        <a:bodyPr/>
        <a:lstStyle/>
        <a:p>
          <a:r>
            <a:rPr lang="en-US"/>
            <a:t>Drug and alcohol testing required of participants.</a:t>
          </a:r>
        </a:p>
      </dgm:t>
    </dgm:pt>
    <dgm:pt modelId="{DB9EAC40-2A81-422B-9071-B33C94688904}" type="parTrans" cxnId="{FF529C33-B378-4707-8657-DDC98741809A}">
      <dgm:prSet/>
      <dgm:spPr/>
      <dgm:t>
        <a:bodyPr/>
        <a:lstStyle/>
        <a:p>
          <a:endParaRPr lang="en-US"/>
        </a:p>
      </dgm:t>
    </dgm:pt>
    <dgm:pt modelId="{70E59B49-7292-4F38-9559-29A93158CD94}" type="sibTrans" cxnId="{FF529C33-B378-4707-8657-DDC98741809A}">
      <dgm:prSet/>
      <dgm:spPr/>
      <dgm:t>
        <a:bodyPr/>
        <a:lstStyle/>
        <a:p>
          <a:endParaRPr lang="en-US"/>
        </a:p>
      </dgm:t>
    </dgm:pt>
    <dgm:pt modelId="{6985D5DD-CF2D-4B31-9A65-0514039893C0}" type="pres">
      <dgm:prSet presAssocID="{91379514-D4AF-4074-BA5F-505D275D547C}" presName="Name0" presStyleCnt="0">
        <dgm:presLayoutVars>
          <dgm:dir/>
          <dgm:animLvl val="lvl"/>
          <dgm:resizeHandles val="exact"/>
        </dgm:presLayoutVars>
      </dgm:prSet>
      <dgm:spPr/>
    </dgm:pt>
    <dgm:pt modelId="{04198C57-FEED-4F05-BACB-AB1AB72B1D49}" type="pres">
      <dgm:prSet presAssocID="{557E3D6C-6370-4C72-9228-1A1A932FA3EF}" presName="linNode" presStyleCnt="0"/>
      <dgm:spPr/>
    </dgm:pt>
    <dgm:pt modelId="{4C67125A-C141-46CD-B75A-83239C67BAB1}" type="pres">
      <dgm:prSet presAssocID="{557E3D6C-6370-4C72-9228-1A1A932FA3EF}" presName="parentText" presStyleLbl="solidFgAcc1" presStyleIdx="0" presStyleCnt="5">
        <dgm:presLayoutVars>
          <dgm:chMax val="1"/>
          <dgm:bulletEnabled/>
        </dgm:presLayoutVars>
      </dgm:prSet>
      <dgm:spPr/>
    </dgm:pt>
    <dgm:pt modelId="{0B950ECF-35C4-4ADD-8681-C17A1D2B2B5E}" type="pres">
      <dgm:prSet presAssocID="{557E3D6C-6370-4C72-9228-1A1A932FA3EF}" presName="descendantText" presStyleLbl="alignNode1" presStyleIdx="0" presStyleCnt="5">
        <dgm:presLayoutVars>
          <dgm:bulletEnabled/>
        </dgm:presLayoutVars>
      </dgm:prSet>
      <dgm:spPr/>
    </dgm:pt>
    <dgm:pt modelId="{15B95B09-8B52-43AB-994B-9DA62B500A4C}" type="pres">
      <dgm:prSet presAssocID="{0EE8CC7D-946C-462C-AAC0-30ADFB5A699C}" presName="sp" presStyleCnt="0"/>
      <dgm:spPr/>
    </dgm:pt>
    <dgm:pt modelId="{3D7A37DC-8520-45D9-976B-49A30EA1F4BF}" type="pres">
      <dgm:prSet presAssocID="{F0674120-F1F3-48D8-8F37-10F009CB6778}" presName="linNode" presStyleCnt="0"/>
      <dgm:spPr/>
    </dgm:pt>
    <dgm:pt modelId="{E2F0011C-12A4-4B56-8C84-E6D7F69DCCF8}" type="pres">
      <dgm:prSet presAssocID="{F0674120-F1F3-48D8-8F37-10F009CB6778}" presName="parentText" presStyleLbl="solidFgAcc1" presStyleIdx="1" presStyleCnt="5">
        <dgm:presLayoutVars>
          <dgm:chMax val="1"/>
          <dgm:bulletEnabled/>
        </dgm:presLayoutVars>
      </dgm:prSet>
      <dgm:spPr/>
    </dgm:pt>
    <dgm:pt modelId="{22DBFF52-1B9F-49EA-9F3E-CC25AC3F6606}" type="pres">
      <dgm:prSet presAssocID="{F0674120-F1F3-48D8-8F37-10F009CB6778}" presName="descendantText" presStyleLbl="alignNode1" presStyleIdx="1" presStyleCnt="5">
        <dgm:presLayoutVars>
          <dgm:bulletEnabled/>
        </dgm:presLayoutVars>
      </dgm:prSet>
      <dgm:spPr/>
    </dgm:pt>
    <dgm:pt modelId="{A2B966D6-E5A4-443A-B77A-1EEEF9736659}" type="pres">
      <dgm:prSet presAssocID="{372C669D-7CC1-44CE-B2B3-6FA43118605B}" presName="sp" presStyleCnt="0"/>
      <dgm:spPr/>
    </dgm:pt>
    <dgm:pt modelId="{F16C766A-2ADB-436A-9F4C-001D0FC43B86}" type="pres">
      <dgm:prSet presAssocID="{F1CC6BD0-79E0-4949-AD97-2EC21344F612}" presName="linNode" presStyleCnt="0"/>
      <dgm:spPr/>
    </dgm:pt>
    <dgm:pt modelId="{A6DA9E5B-F983-46E8-B8D4-B1347E75ABE5}" type="pres">
      <dgm:prSet presAssocID="{F1CC6BD0-79E0-4949-AD97-2EC21344F612}" presName="parentText" presStyleLbl="solidFgAcc1" presStyleIdx="2" presStyleCnt="5">
        <dgm:presLayoutVars>
          <dgm:chMax val="1"/>
          <dgm:bulletEnabled/>
        </dgm:presLayoutVars>
      </dgm:prSet>
      <dgm:spPr/>
    </dgm:pt>
    <dgm:pt modelId="{32DCAA58-2A3E-4546-95C9-DD1D618DA3D1}" type="pres">
      <dgm:prSet presAssocID="{F1CC6BD0-79E0-4949-AD97-2EC21344F612}" presName="descendantText" presStyleLbl="alignNode1" presStyleIdx="2" presStyleCnt="5">
        <dgm:presLayoutVars>
          <dgm:bulletEnabled/>
        </dgm:presLayoutVars>
      </dgm:prSet>
      <dgm:spPr/>
    </dgm:pt>
    <dgm:pt modelId="{35FCEDD1-D54E-4553-8753-4F0DDC2D1F91}" type="pres">
      <dgm:prSet presAssocID="{9B87C0CC-D5FB-4382-B435-B5CA46FA9CBB}" presName="sp" presStyleCnt="0"/>
      <dgm:spPr/>
    </dgm:pt>
    <dgm:pt modelId="{A271DC94-16BC-47E5-B620-39E62D7773B6}" type="pres">
      <dgm:prSet presAssocID="{945542C6-793A-49A6-B92F-46DD2E98CD9C}" presName="linNode" presStyleCnt="0"/>
      <dgm:spPr/>
    </dgm:pt>
    <dgm:pt modelId="{15EB4F77-10BC-4F1E-A4B4-FBB8E47A5BA7}" type="pres">
      <dgm:prSet presAssocID="{945542C6-793A-49A6-B92F-46DD2E98CD9C}" presName="parentText" presStyleLbl="solidFgAcc1" presStyleIdx="3" presStyleCnt="5">
        <dgm:presLayoutVars>
          <dgm:chMax val="1"/>
          <dgm:bulletEnabled/>
        </dgm:presLayoutVars>
      </dgm:prSet>
      <dgm:spPr/>
    </dgm:pt>
    <dgm:pt modelId="{7C8FFCB4-1333-4903-8F58-A89820FA745D}" type="pres">
      <dgm:prSet presAssocID="{945542C6-793A-49A6-B92F-46DD2E98CD9C}" presName="descendantText" presStyleLbl="alignNode1" presStyleIdx="3" presStyleCnt="5">
        <dgm:presLayoutVars>
          <dgm:bulletEnabled/>
        </dgm:presLayoutVars>
      </dgm:prSet>
      <dgm:spPr/>
    </dgm:pt>
    <dgm:pt modelId="{1B60F594-8620-4AC8-BD81-06C7024A0CB1}" type="pres">
      <dgm:prSet presAssocID="{A7F01E78-A5F4-4B65-9DB0-7418DE562478}" presName="sp" presStyleCnt="0"/>
      <dgm:spPr/>
    </dgm:pt>
    <dgm:pt modelId="{1B8233FD-E722-4A12-A040-3E9080A1C01D}" type="pres">
      <dgm:prSet presAssocID="{7F19B8CA-7B6E-4566-BFCC-E50D741670FA}" presName="linNode" presStyleCnt="0"/>
      <dgm:spPr/>
    </dgm:pt>
    <dgm:pt modelId="{FC3E44BC-316D-43BF-BC63-C77427C783C9}" type="pres">
      <dgm:prSet presAssocID="{7F19B8CA-7B6E-4566-BFCC-E50D741670FA}" presName="parentText" presStyleLbl="solidFgAcc1" presStyleIdx="4" presStyleCnt="5">
        <dgm:presLayoutVars>
          <dgm:chMax val="1"/>
          <dgm:bulletEnabled/>
        </dgm:presLayoutVars>
      </dgm:prSet>
      <dgm:spPr/>
    </dgm:pt>
    <dgm:pt modelId="{099804A2-2D57-4B38-9DD2-A7AF1877120D}" type="pres">
      <dgm:prSet presAssocID="{7F19B8CA-7B6E-4566-BFCC-E50D741670FA}" presName="descendantText" presStyleLbl="alignNode1" presStyleIdx="4" presStyleCnt="5">
        <dgm:presLayoutVars>
          <dgm:bulletEnabled/>
        </dgm:presLayoutVars>
      </dgm:prSet>
      <dgm:spPr/>
    </dgm:pt>
  </dgm:ptLst>
  <dgm:cxnLst>
    <dgm:cxn modelId="{2C96880B-2891-4CB8-9842-FD0038EBAF01}" type="presOf" srcId="{F1CC6BD0-79E0-4949-AD97-2EC21344F612}" destId="{A6DA9E5B-F983-46E8-B8D4-B1347E75ABE5}" srcOrd="0" destOrd="0" presId="urn:microsoft.com/office/officeart/2016/7/layout/VerticalHollowActionList"/>
    <dgm:cxn modelId="{DE6A6918-1D7D-4A61-AF21-B66A39D9A8AF}" srcId="{557E3D6C-6370-4C72-9228-1A1A932FA3EF}" destId="{BD36BB1C-448C-4281-8F6D-968BD3283C8F}" srcOrd="0" destOrd="0" parTransId="{68EE339A-7B1D-4DC5-B0E4-08B0F83F51DC}" sibTransId="{7D5C98EC-FC00-4FD9-B1A0-6B3D43C6DD91}"/>
    <dgm:cxn modelId="{335B7018-6A3E-4EE7-9A6E-4807C5DCFF02}" type="presOf" srcId="{91379514-D4AF-4074-BA5F-505D275D547C}" destId="{6985D5DD-CF2D-4B31-9A65-0514039893C0}" srcOrd="0" destOrd="0" presId="urn:microsoft.com/office/officeart/2016/7/layout/VerticalHollowActionList"/>
    <dgm:cxn modelId="{617B3B1C-95EF-4484-8721-51F1CCD583CF}" srcId="{91379514-D4AF-4074-BA5F-505D275D547C}" destId="{F1CC6BD0-79E0-4949-AD97-2EC21344F612}" srcOrd="2" destOrd="0" parTransId="{385BE0E8-D087-437B-B1B4-85201F7193F1}" sibTransId="{9B87C0CC-D5FB-4382-B435-B5CA46FA9CBB}"/>
    <dgm:cxn modelId="{FF529C33-B378-4707-8657-DDC98741809A}" srcId="{7F19B8CA-7B6E-4566-BFCC-E50D741670FA}" destId="{695AF699-2776-4ACD-B5DF-67E0991763DD}" srcOrd="0" destOrd="0" parTransId="{DB9EAC40-2A81-422B-9071-B33C94688904}" sibTransId="{70E59B49-7292-4F38-9559-29A93158CD94}"/>
    <dgm:cxn modelId="{8D02B333-98E8-4545-B42D-3192409D5B56}" srcId="{91379514-D4AF-4074-BA5F-505D275D547C}" destId="{557E3D6C-6370-4C72-9228-1A1A932FA3EF}" srcOrd="0" destOrd="0" parTransId="{354D507D-318F-4836-8334-C7B24E6A0064}" sibTransId="{0EE8CC7D-946C-462C-AAC0-30ADFB5A699C}"/>
    <dgm:cxn modelId="{3BF55061-4A32-4FB9-96AF-579D2D6123D9}" type="presOf" srcId="{FE43B388-4B43-44C1-A4F7-DB0392A73CE2}" destId="{32DCAA58-2A3E-4546-95C9-DD1D618DA3D1}" srcOrd="0" destOrd="0" presId="urn:microsoft.com/office/officeart/2016/7/layout/VerticalHollowActionList"/>
    <dgm:cxn modelId="{C847AE4B-E25F-4682-BC11-29E30FEF2A91}" type="presOf" srcId="{695AF699-2776-4ACD-B5DF-67E0991763DD}" destId="{099804A2-2D57-4B38-9DD2-A7AF1877120D}" srcOrd="0" destOrd="0" presId="urn:microsoft.com/office/officeart/2016/7/layout/VerticalHollowActionList"/>
    <dgm:cxn modelId="{882C704C-7E5C-44F1-8BA9-CFC1E207A1F4}" srcId="{91379514-D4AF-4074-BA5F-505D275D547C}" destId="{945542C6-793A-49A6-B92F-46DD2E98CD9C}" srcOrd="3" destOrd="0" parTransId="{B06F4CC2-E1ED-4555-B7FE-577E8428FB64}" sibTransId="{A7F01E78-A5F4-4B65-9DB0-7418DE562478}"/>
    <dgm:cxn modelId="{3D08E36D-7444-48D4-8750-09D91DBC53C3}" type="presOf" srcId="{F0674120-F1F3-48D8-8F37-10F009CB6778}" destId="{E2F0011C-12A4-4B56-8C84-E6D7F69DCCF8}" srcOrd="0" destOrd="0" presId="urn:microsoft.com/office/officeart/2016/7/layout/VerticalHollowActionList"/>
    <dgm:cxn modelId="{FFA96877-FAFB-400B-B07B-3632DB0F3AC5}" srcId="{F0674120-F1F3-48D8-8F37-10F009CB6778}" destId="{2F464E08-980F-46AF-BAF3-791FE48D3F2D}" srcOrd="0" destOrd="0" parTransId="{FEBBEB92-7E63-4314-A4EA-929217026CBE}" sibTransId="{D29AFE4C-C8CE-42CB-97E3-BF43ADE21367}"/>
    <dgm:cxn modelId="{8F908C5A-A062-4CE9-973B-DA8FFF67115B}" srcId="{F1CC6BD0-79E0-4949-AD97-2EC21344F612}" destId="{FE43B388-4B43-44C1-A4F7-DB0392A73CE2}" srcOrd="0" destOrd="0" parTransId="{876DA88D-2112-48A5-807F-820982F13F6D}" sibTransId="{D31BFA06-23BE-4AC1-BD18-A841CF7214A5}"/>
    <dgm:cxn modelId="{F2256485-AEB8-4528-8F15-0F1FFEDC6E32}" type="presOf" srcId="{7F19B8CA-7B6E-4566-BFCC-E50D741670FA}" destId="{FC3E44BC-316D-43BF-BC63-C77427C783C9}" srcOrd="0" destOrd="0" presId="urn:microsoft.com/office/officeart/2016/7/layout/VerticalHollowActionList"/>
    <dgm:cxn modelId="{BD2B569B-8CAC-4C7B-A142-909215BE854D}" type="presOf" srcId="{2F464E08-980F-46AF-BAF3-791FE48D3F2D}" destId="{22DBFF52-1B9F-49EA-9F3E-CC25AC3F6606}" srcOrd="0" destOrd="0" presId="urn:microsoft.com/office/officeart/2016/7/layout/VerticalHollowActionList"/>
    <dgm:cxn modelId="{B863BB9F-53F1-4C23-9701-72524B60F95C}" type="presOf" srcId="{557E3D6C-6370-4C72-9228-1A1A932FA3EF}" destId="{4C67125A-C141-46CD-B75A-83239C67BAB1}" srcOrd="0" destOrd="0" presId="urn:microsoft.com/office/officeart/2016/7/layout/VerticalHollowActionList"/>
    <dgm:cxn modelId="{EA45C0A7-A29D-4D0F-BA8E-6ADAA42AE0AA}" type="presOf" srcId="{945542C6-793A-49A6-B92F-46DD2E98CD9C}" destId="{15EB4F77-10BC-4F1E-A4B4-FBB8E47A5BA7}" srcOrd="0" destOrd="0" presId="urn:microsoft.com/office/officeart/2016/7/layout/VerticalHollowActionList"/>
    <dgm:cxn modelId="{EC21F6BE-9852-4AD6-AD34-9C08B75BBF2E}" srcId="{91379514-D4AF-4074-BA5F-505D275D547C}" destId="{F0674120-F1F3-48D8-8F37-10F009CB6778}" srcOrd="1" destOrd="0" parTransId="{E958175C-A184-4DE1-95CD-6DF21FD721CA}" sibTransId="{372C669D-7CC1-44CE-B2B3-6FA43118605B}"/>
    <dgm:cxn modelId="{0273CFC7-6A84-47D9-95DD-26DB32BBAE85}" srcId="{91379514-D4AF-4074-BA5F-505D275D547C}" destId="{7F19B8CA-7B6E-4566-BFCC-E50D741670FA}" srcOrd="4" destOrd="0" parTransId="{F209D64E-FA95-4EA2-883E-E3240E881E37}" sibTransId="{6145C59A-4AE5-4E68-827D-0F153FD97E2D}"/>
    <dgm:cxn modelId="{D6C0A1DF-3662-4C54-97EE-7CF62752E96A}" srcId="{945542C6-793A-49A6-B92F-46DD2E98CD9C}" destId="{34F47DC8-7352-496C-94B0-A1A196AB34A4}" srcOrd="0" destOrd="0" parTransId="{AFEB6C44-6AFE-4C68-9793-472D4CA2D880}" sibTransId="{B8FE9988-F678-4EF4-826B-FBEFF0B012FD}"/>
    <dgm:cxn modelId="{E2D7D5E0-5F86-4CC7-B9B9-86822AEB4DA7}" type="presOf" srcId="{BD36BB1C-448C-4281-8F6D-968BD3283C8F}" destId="{0B950ECF-35C4-4ADD-8681-C17A1D2B2B5E}" srcOrd="0" destOrd="0" presId="urn:microsoft.com/office/officeart/2016/7/layout/VerticalHollowActionList"/>
    <dgm:cxn modelId="{FFBCD1E4-BC9A-4875-8695-044E93320556}" type="presOf" srcId="{34F47DC8-7352-496C-94B0-A1A196AB34A4}" destId="{7C8FFCB4-1333-4903-8F58-A89820FA745D}" srcOrd="0" destOrd="0" presId="urn:microsoft.com/office/officeart/2016/7/layout/VerticalHollowActionList"/>
    <dgm:cxn modelId="{8503E8F1-4BC9-4217-AFA8-88FC9F055F6C}" type="presParOf" srcId="{6985D5DD-CF2D-4B31-9A65-0514039893C0}" destId="{04198C57-FEED-4F05-BACB-AB1AB72B1D49}" srcOrd="0" destOrd="0" presId="urn:microsoft.com/office/officeart/2016/7/layout/VerticalHollowActionList"/>
    <dgm:cxn modelId="{EF1D2974-8345-445C-99D4-58DC521A7B51}" type="presParOf" srcId="{04198C57-FEED-4F05-BACB-AB1AB72B1D49}" destId="{4C67125A-C141-46CD-B75A-83239C67BAB1}" srcOrd="0" destOrd="0" presId="urn:microsoft.com/office/officeart/2016/7/layout/VerticalHollowActionList"/>
    <dgm:cxn modelId="{B81FA22C-05D5-4042-8215-65AD636BD2CB}" type="presParOf" srcId="{04198C57-FEED-4F05-BACB-AB1AB72B1D49}" destId="{0B950ECF-35C4-4ADD-8681-C17A1D2B2B5E}" srcOrd="1" destOrd="0" presId="urn:microsoft.com/office/officeart/2016/7/layout/VerticalHollowActionList"/>
    <dgm:cxn modelId="{9775B512-7B4C-4945-A757-EA982F88042F}" type="presParOf" srcId="{6985D5DD-CF2D-4B31-9A65-0514039893C0}" destId="{15B95B09-8B52-43AB-994B-9DA62B500A4C}" srcOrd="1" destOrd="0" presId="urn:microsoft.com/office/officeart/2016/7/layout/VerticalHollowActionList"/>
    <dgm:cxn modelId="{15D9F23D-CB49-4009-964D-E2743A6C1E5C}" type="presParOf" srcId="{6985D5DD-CF2D-4B31-9A65-0514039893C0}" destId="{3D7A37DC-8520-45D9-976B-49A30EA1F4BF}" srcOrd="2" destOrd="0" presId="urn:microsoft.com/office/officeart/2016/7/layout/VerticalHollowActionList"/>
    <dgm:cxn modelId="{370B5DBE-C27B-4BA1-A993-3B69D2F704C5}" type="presParOf" srcId="{3D7A37DC-8520-45D9-976B-49A30EA1F4BF}" destId="{E2F0011C-12A4-4B56-8C84-E6D7F69DCCF8}" srcOrd="0" destOrd="0" presId="urn:microsoft.com/office/officeart/2016/7/layout/VerticalHollowActionList"/>
    <dgm:cxn modelId="{B99B4480-D8B4-4A4A-B5BC-B6F91CFEDDE5}" type="presParOf" srcId="{3D7A37DC-8520-45D9-976B-49A30EA1F4BF}" destId="{22DBFF52-1B9F-49EA-9F3E-CC25AC3F6606}" srcOrd="1" destOrd="0" presId="urn:microsoft.com/office/officeart/2016/7/layout/VerticalHollowActionList"/>
    <dgm:cxn modelId="{C4269FF1-620B-4828-925B-E0CA26AED569}" type="presParOf" srcId="{6985D5DD-CF2D-4B31-9A65-0514039893C0}" destId="{A2B966D6-E5A4-443A-B77A-1EEEF9736659}" srcOrd="3" destOrd="0" presId="urn:microsoft.com/office/officeart/2016/7/layout/VerticalHollowActionList"/>
    <dgm:cxn modelId="{7368E216-BD24-45FA-A989-53371955445C}" type="presParOf" srcId="{6985D5DD-CF2D-4B31-9A65-0514039893C0}" destId="{F16C766A-2ADB-436A-9F4C-001D0FC43B86}" srcOrd="4" destOrd="0" presId="urn:microsoft.com/office/officeart/2016/7/layout/VerticalHollowActionList"/>
    <dgm:cxn modelId="{A0482482-8A01-4A90-BB1C-86B49B2A5ECB}" type="presParOf" srcId="{F16C766A-2ADB-436A-9F4C-001D0FC43B86}" destId="{A6DA9E5B-F983-46E8-B8D4-B1347E75ABE5}" srcOrd="0" destOrd="0" presId="urn:microsoft.com/office/officeart/2016/7/layout/VerticalHollowActionList"/>
    <dgm:cxn modelId="{E8323FF8-4E7B-4D87-A30A-407F74E0F654}" type="presParOf" srcId="{F16C766A-2ADB-436A-9F4C-001D0FC43B86}" destId="{32DCAA58-2A3E-4546-95C9-DD1D618DA3D1}" srcOrd="1" destOrd="0" presId="urn:microsoft.com/office/officeart/2016/7/layout/VerticalHollowActionList"/>
    <dgm:cxn modelId="{5F498159-9921-46B0-B7FF-8857F967EA23}" type="presParOf" srcId="{6985D5DD-CF2D-4B31-9A65-0514039893C0}" destId="{35FCEDD1-D54E-4553-8753-4F0DDC2D1F91}" srcOrd="5" destOrd="0" presId="urn:microsoft.com/office/officeart/2016/7/layout/VerticalHollowActionList"/>
    <dgm:cxn modelId="{C1F38862-DBE8-4F36-A033-5A9C74F17A1A}" type="presParOf" srcId="{6985D5DD-CF2D-4B31-9A65-0514039893C0}" destId="{A271DC94-16BC-47E5-B620-39E62D7773B6}" srcOrd="6" destOrd="0" presId="urn:microsoft.com/office/officeart/2016/7/layout/VerticalHollowActionList"/>
    <dgm:cxn modelId="{84963110-E07E-428B-852E-4C99B7DE9495}" type="presParOf" srcId="{A271DC94-16BC-47E5-B620-39E62D7773B6}" destId="{15EB4F77-10BC-4F1E-A4B4-FBB8E47A5BA7}" srcOrd="0" destOrd="0" presId="urn:microsoft.com/office/officeart/2016/7/layout/VerticalHollowActionList"/>
    <dgm:cxn modelId="{1B774A32-4772-47A5-9549-E1171E9DA6BF}" type="presParOf" srcId="{A271DC94-16BC-47E5-B620-39E62D7773B6}" destId="{7C8FFCB4-1333-4903-8F58-A89820FA745D}" srcOrd="1" destOrd="0" presId="urn:microsoft.com/office/officeart/2016/7/layout/VerticalHollowActionList"/>
    <dgm:cxn modelId="{F9E86EDA-40C1-4A31-B3E3-E4518ED2F6D2}" type="presParOf" srcId="{6985D5DD-CF2D-4B31-9A65-0514039893C0}" destId="{1B60F594-8620-4AC8-BD81-06C7024A0CB1}" srcOrd="7" destOrd="0" presId="urn:microsoft.com/office/officeart/2016/7/layout/VerticalHollowActionList"/>
    <dgm:cxn modelId="{98755F56-FC1E-4E26-ACA7-0745FDB79F61}" type="presParOf" srcId="{6985D5DD-CF2D-4B31-9A65-0514039893C0}" destId="{1B8233FD-E722-4A12-A040-3E9080A1C01D}" srcOrd="8" destOrd="0" presId="urn:microsoft.com/office/officeart/2016/7/layout/VerticalHollowActionList"/>
    <dgm:cxn modelId="{BAC4C0FA-4E67-4678-88A9-94664C606F45}" type="presParOf" srcId="{1B8233FD-E722-4A12-A040-3E9080A1C01D}" destId="{FC3E44BC-316D-43BF-BC63-C77427C783C9}" srcOrd="0" destOrd="0" presId="urn:microsoft.com/office/officeart/2016/7/layout/VerticalHollowActionList"/>
    <dgm:cxn modelId="{65599CC2-154B-486D-B20E-119C61FC0776}" type="presParOf" srcId="{1B8233FD-E722-4A12-A040-3E9080A1C01D}" destId="{099804A2-2D57-4B38-9DD2-A7AF1877120D}"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456B7-83D2-4D43-9BF7-DD7FA3A9ABCA}">
      <dsp:nvSpPr>
        <dsp:cNvPr id="0" name=""/>
        <dsp:cNvSpPr/>
      </dsp:nvSpPr>
      <dsp:spPr>
        <a:xfrm>
          <a:off x="690128" y="821420"/>
          <a:ext cx="2858169" cy="2498400"/>
        </a:xfrm>
        <a:prstGeom prst="rightArrow">
          <a:avLst>
            <a:gd name="adj1" fmla="val 70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3810" rIns="7620" bIns="3810" numCol="1" spcCol="1270" anchor="ctr" anchorCtr="0">
          <a:noAutofit/>
        </a:bodyPr>
        <a:lstStyle/>
        <a:p>
          <a:pPr marL="57150" lvl="1" indent="-57150" algn="l" defTabSz="266700">
            <a:lnSpc>
              <a:spcPct val="90000"/>
            </a:lnSpc>
            <a:spcBef>
              <a:spcPct val="0"/>
            </a:spcBef>
            <a:spcAft>
              <a:spcPct val="15000"/>
            </a:spcAft>
            <a:buChar char="•"/>
          </a:pPr>
          <a:r>
            <a:rPr lang="en-US" sz="600" kern="1200"/>
            <a:t>All consultant and contractual services shall be supported by written contracts stating the services to be performed, rate of compensation, and length of time over which the services will be provided. This shall not exceed the length of the contract period.</a:t>
          </a:r>
        </a:p>
        <a:p>
          <a:pPr marL="57150" lvl="1" indent="-57150" algn="l" defTabSz="266700">
            <a:lnSpc>
              <a:spcPct val="90000"/>
            </a:lnSpc>
            <a:spcBef>
              <a:spcPct val="0"/>
            </a:spcBef>
            <a:spcAft>
              <a:spcPct val="15000"/>
            </a:spcAft>
            <a:buChar char="•"/>
          </a:pPr>
          <a:r>
            <a:rPr lang="en-US" sz="600" kern="1200"/>
            <a:t>A copy of all written contracts for contractual or consultant services shall be forwarded to the Arkansas Department of Finance and Administration upon their ratification.</a:t>
          </a:r>
        </a:p>
        <a:p>
          <a:pPr marL="57150" lvl="1" indent="-57150" algn="l" defTabSz="266700">
            <a:lnSpc>
              <a:spcPct val="90000"/>
            </a:lnSpc>
            <a:spcBef>
              <a:spcPct val="0"/>
            </a:spcBef>
            <a:spcAft>
              <a:spcPct val="15000"/>
            </a:spcAft>
            <a:buChar char="•"/>
          </a:pPr>
          <a:r>
            <a:rPr lang="en-US" sz="600" kern="1200"/>
            <a:t>Payments shall be supported by detailed statements outlining the services rendered and the cost billed during the period covered.</a:t>
          </a:r>
        </a:p>
      </dsp:txBody>
      <dsp:txXfrm>
        <a:off x="1404671" y="1196180"/>
        <a:ext cx="1393358" cy="1748880"/>
      </dsp:txXfrm>
    </dsp:sp>
    <dsp:sp modelId="{53D9EF3F-3D6D-40AA-B0B3-94873671EED0}">
      <dsp:nvSpPr>
        <dsp:cNvPr id="0" name=""/>
        <dsp:cNvSpPr/>
      </dsp:nvSpPr>
      <dsp:spPr>
        <a:xfrm>
          <a:off x="0" y="1484940"/>
          <a:ext cx="1429084" cy="142908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defRPr b="1"/>
          </a:pPr>
          <a:r>
            <a:rPr lang="en-US" sz="1100" kern="1200"/>
            <a:t>Subgrantee Contracts</a:t>
          </a:r>
        </a:p>
      </dsp:txBody>
      <dsp:txXfrm>
        <a:off x="209285" y="1694225"/>
        <a:ext cx="1010514" cy="1010514"/>
      </dsp:txXfrm>
    </dsp:sp>
    <dsp:sp modelId="{64E984B3-BACC-4272-BD2F-28CC12EBEFA3}">
      <dsp:nvSpPr>
        <dsp:cNvPr id="0" name=""/>
        <dsp:cNvSpPr/>
      </dsp:nvSpPr>
      <dsp:spPr>
        <a:xfrm>
          <a:off x="4323334" y="629681"/>
          <a:ext cx="3146015" cy="3466005"/>
        </a:xfrm>
        <a:prstGeom prst="rightArrow">
          <a:avLst>
            <a:gd name="adj1" fmla="val 70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3810" rIns="7620" bIns="3810" numCol="1" spcCol="1270" anchor="ctr" anchorCtr="0">
          <a:noAutofit/>
        </a:bodyPr>
        <a:lstStyle/>
        <a:p>
          <a:pPr marL="57150" lvl="1" indent="-57150" algn="l" defTabSz="266700">
            <a:lnSpc>
              <a:spcPct val="90000"/>
            </a:lnSpc>
            <a:spcBef>
              <a:spcPct val="0"/>
            </a:spcBef>
            <a:spcAft>
              <a:spcPct val="15000"/>
            </a:spcAft>
            <a:buChar char="•"/>
          </a:pPr>
          <a:r>
            <a:rPr lang="en-US" sz="600" kern="1200"/>
            <a:t>Reporting due every 3 months for each quarter activity period.</a:t>
          </a:r>
        </a:p>
        <a:p>
          <a:pPr marL="57150" lvl="1" indent="-57150" algn="l" defTabSz="266700">
            <a:lnSpc>
              <a:spcPct val="90000"/>
            </a:lnSpc>
            <a:spcBef>
              <a:spcPct val="0"/>
            </a:spcBef>
            <a:spcAft>
              <a:spcPct val="15000"/>
            </a:spcAft>
            <a:buChar char="•"/>
          </a:pPr>
          <a:r>
            <a:rPr lang="en-US" sz="600" kern="1200"/>
            <a:t>Reports are to be submitted in PMT within 15 days following the close of the quarter.</a:t>
          </a:r>
        </a:p>
      </dsp:txBody>
      <dsp:txXfrm>
        <a:off x="5109838" y="1149582"/>
        <a:ext cx="1533682" cy="2426203"/>
      </dsp:txXfrm>
    </dsp:sp>
    <dsp:sp modelId="{4ADE3DE7-89DB-434D-A62A-7297063F7099}">
      <dsp:nvSpPr>
        <dsp:cNvPr id="0" name=""/>
        <dsp:cNvSpPr/>
      </dsp:nvSpPr>
      <dsp:spPr>
        <a:xfrm>
          <a:off x="3726948" y="1510706"/>
          <a:ext cx="1429084" cy="142908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defRPr b="1"/>
          </a:pPr>
          <a:r>
            <a:rPr lang="en-US" sz="1100" kern="1200" dirty="0"/>
            <a:t>Quarterly Reporting Requirements</a:t>
          </a:r>
        </a:p>
      </dsp:txBody>
      <dsp:txXfrm>
        <a:off x="3936233" y="1719991"/>
        <a:ext cx="1010514" cy="1010514"/>
      </dsp:txXfrm>
    </dsp:sp>
    <dsp:sp modelId="{E0A5D402-5D48-4053-8A68-2D558409B499}">
      <dsp:nvSpPr>
        <dsp:cNvPr id="0" name=""/>
        <dsp:cNvSpPr/>
      </dsp:nvSpPr>
      <dsp:spPr>
        <a:xfrm>
          <a:off x="8345093" y="836024"/>
          <a:ext cx="2893039" cy="3053319"/>
        </a:xfrm>
        <a:prstGeom prst="rightArrow">
          <a:avLst>
            <a:gd name="adj1" fmla="val 70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3810" rIns="7620" bIns="3810" numCol="1" spcCol="1270" anchor="ctr" anchorCtr="0">
          <a:noAutofit/>
        </a:bodyPr>
        <a:lstStyle/>
        <a:p>
          <a:pPr marL="0" lvl="0" indent="0" algn="ctr" defTabSz="266700">
            <a:lnSpc>
              <a:spcPct val="90000"/>
            </a:lnSpc>
            <a:spcBef>
              <a:spcPct val="0"/>
            </a:spcBef>
            <a:spcAft>
              <a:spcPct val="35000"/>
            </a:spcAft>
            <a:buNone/>
          </a:pPr>
          <a:r>
            <a:rPr lang="en-US" sz="600" kern="1200"/>
            <a:t>All grant awards will be monitored by either desk reviews or site visits. </a:t>
          </a:r>
        </a:p>
      </dsp:txBody>
      <dsp:txXfrm>
        <a:off x="9068353" y="1294022"/>
        <a:ext cx="1410356" cy="2137323"/>
      </dsp:txXfrm>
    </dsp:sp>
    <dsp:sp modelId="{5BA189D0-3322-4596-B084-13357A3C502F}">
      <dsp:nvSpPr>
        <dsp:cNvPr id="0" name=""/>
        <dsp:cNvSpPr/>
      </dsp:nvSpPr>
      <dsp:spPr>
        <a:xfrm>
          <a:off x="7526963" y="1716416"/>
          <a:ext cx="1383168" cy="127452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defRPr b="1"/>
          </a:pPr>
          <a:r>
            <a:rPr lang="en-US" sz="1100" kern="1200"/>
            <a:t>Subrecipient Monitoring</a:t>
          </a:r>
        </a:p>
      </dsp:txBody>
      <dsp:txXfrm>
        <a:off x="7729523" y="1903066"/>
        <a:ext cx="978048" cy="901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50ECF-35C4-4ADD-8681-C17A1D2B2B5E}">
      <dsp:nvSpPr>
        <dsp:cNvPr id="0" name=""/>
        <dsp:cNvSpPr/>
      </dsp:nvSpPr>
      <dsp:spPr>
        <a:xfrm>
          <a:off x="1356851" y="1683"/>
          <a:ext cx="5427407" cy="738877"/>
        </a:xfrm>
        <a:prstGeom prst="rect">
          <a:avLst/>
        </a:prstGeom>
        <a:gradFill rotWithShape="0">
          <a:gsLst>
            <a:gs pos="0">
              <a:schemeClr val="dk2">
                <a:hueOff val="0"/>
                <a:satOff val="0"/>
                <a:lumOff val="0"/>
                <a:alphaOff val="0"/>
                <a:tint val="96000"/>
                <a:satMod val="100000"/>
                <a:lumMod val="104000"/>
              </a:schemeClr>
            </a:gs>
            <a:gs pos="78000">
              <a:schemeClr val="dk2">
                <a:hueOff val="0"/>
                <a:satOff val="0"/>
                <a:lumOff val="0"/>
                <a:alphaOff val="0"/>
                <a:shade val="100000"/>
                <a:satMod val="110000"/>
                <a:lumMod val="100000"/>
              </a:schemeClr>
            </a:gs>
          </a:gsLst>
          <a:lin ang="5400000" scaled="0"/>
        </a:gradFill>
        <a:ln w="9525" cap="flat" cmpd="sng" algn="ctr">
          <a:solidFill>
            <a:schemeClr val="dk2">
              <a:hueOff val="0"/>
              <a:satOff val="0"/>
              <a:lumOff val="0"/>
              <a:alphaOff val="0"/>
            </a:schemeClr>
          </a:solidFill>
          <a:prstDash val="solid"/>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1">
          <a:scrgbClr r="0" g="0" b="0"/>
        </a:lnRef>
        <a:fillRef idx="3">
          <a:scrgbClr r="0" g="0" b="0"/>
        </a:fillRef>
        <a:effectRef idx="3">
          <a:scrgbClr r="0" g="0" b="0"/>
        </a:effectRef>
        <a:fontRef idx="minor">
          <a:schemeClr val="lt1"/>
        </a:fontRef>
      </dsp:style>
      <dsp:txBody>
        <a:bodyPr spcFirstLastPara="0" vert="horz" wrap="square" lIns="105307" tIns="187675" rIns="105307" bIns="187675" numCol="1" spcCol="1270" anchor="ctr" anchorCtr="0">
          <a:noAutofit/>
        </a:bodyPr>
        <a:lstStyle/>
        <a:p>
          <a:pPr marL="0" lvl="0" indent="0" algn="l" defTabSz="533400">
            <a:lnSpc>
              <a:spcPct val="90000"/>
            </a:lnSpc>
            <a:spcBef>
              <a:spcPct val="0"/>
            </a:spcBef>
            <a:spcAft>
              <a:spcPct val="35000"/>
            </a:spcAft>
            <a:buNone/>
          </a:pPr>
          <a:r>
            <a:rPr lang="en-US" sz="1200" kern="1200"/>
            <a:t>Funds must be used to implement a jail-based program, which includes aftercare services and peer recovery.</a:t>
          </a:r>
        </a:p>
      </dsp:txBody>
      <dsp:txXfrm>
        <a:off x="1356851" y="1683"/>
        <a:ext cx="5427407" cy="738877"/>
      </dsp:txXfrm>
    </dsp:sp>
    <dsp:sp modelId="{4C67125A-C141-46CD-B75A-83239C67BAB1}">
      <dsp:nvSpPr>
        <dsp:cNvPr id="0" name=""/>
        <dsp:cNvSpPr/>
      </dsp:nvSpPr>
      <dsp:spPr>
        <a:xfrm>
          <a:off x="0" y="1683"/>
          <a:ext cx="1356851" cy="738877"/>
        </a:xfrm>
        <a:prstGeom prst="rect">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1">
          <a:scrgbClr r="0" g="0" b="0"/>
        </a:fillRef>
        <a:effectRef idx="2">
          <a:scrgbClr r="0" g="0" b="0"/>
        </a:effectRef>
        <a:fontRef idx="minor"/>
      </dsp:style>
      <dsp:txBody>
        <a:bodyPr spcFirstLastPara="0" vert="horz" wrap="square" lIns="71800" tIns="72985" rIns="71800" bIns="72985" numCol="1" spcCol="1270" anchor="ctr" anchorCtr="0">
          <a:noAutofit/>
        </a:bodyPr>
        <a:lstStyle/>
        <a:p>
          <a:pPr marL="0" lvl="0" indent="0" algn="ctr" defTabSz="711200">
            <a:lnSpc>
              <a:spcPct val="90000"/>
            </a:lnSpc>
            <a:spcBef>
              <a:spcPct val="0"/>
            </a:spcBef>
            <a:spcAft>
              <a:spcPct val="35000"/>
            </a:spcAft>
            <a:buNone/>
          </a:pPr>
          <a:r>
            <a:rPr lang="en-US" sz="1600" kern="1200"/>
            <a:t>Be</a:t>
          </a:r>
        </a:p>
      </dsp:txBody>
      <dsp:txXfrm>
        <a:off x="0" y="1683"/>
        <a:ext cx="1356851" cy="738877"/>
      </dsp:txXfrm>
    </dsp:sp>
    <dsp:sp modelId="{22DBFF52-1B9F-49EA-9F3E-CC25AC3F6606}">
      <dsp:nvSpPr>
        <dsp:cNvPr id="0" name=""/>
        <dsp:cNvSpPr/>
      </dsp:nvSpPr>
      <dsp:spPr>
        <a:xfrm>
          <a:off x="1356851" y="784894"/>
          <a:ext cx="5427407" cy="738877"/>
        </a:xfrm>
        <a:prstGeom prst="rect">
          <a:avLst/>
        </a:prstGeom>
        <a:gradFill rotWithShape="0">
          <a:gsLst>
            <a:gs pos="0">
              <a:schemeClr val="dk2">
                <a:hueOff val="0"/>
                <a:satOff val="0"/>
                <a:lumOff val="0"/>
                <a:alphaOff val="0"/>
                <a:tint val="96000"/>
                <a:satMod val="100000"/>
                <a:lumMod val="104000"/>
              </a:schemeClr>
            </a:gs>
            <a:gs pos="78000">
              <a:schemeClr val="dk2">
                <a:hueOff val="0"/>
                <a:satOff val="0"/>
                <a:lumOff val="0"/>
                <a:alphaOff val="0"/>
                <a:shade val="100000"/>
                <a:satMod val="110000"/>
                <a:lumMod val="100000"/>
              </a:schemeClr>
            </a:gs>
          </a:gsLst>
          <a:lin ang="5400000" scaled="0"/>
        </a:gradFill>
        <a:ln w="9525" cap="flat" cmpd="sng" algn="ctr">
          <a:solidFill>
            <a:schemeClr val="dk2">
              <a:hueOff val="0"/>
              <a:satOff val="0"/>
              <a:lumOff val="0"/>
              <a:alphaOff val="0"/>
            </a:schemeClr>
          </a:solidFill>
          <a:prstDash val="solid"/>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1">
          <a:scrgbClr r="0" g="0" b="0"/>
        </a:lnRef>
        <a:fillRef idx="3">
          <a:scrgbClr r="0" g="0" b="0"/>
        </a:fillRef>
        <a:effectRef idx="3">
          <a:scrgbClr r="0" g="0" b="0"/>
        </a:effectRef>
        <a:fontRef idx="minor">
          <a:schemeClr val="lt1"/>
        </a:fontRef>
      </dsp:style>
      <dsp:txBody>
        <a:bodyPr spcFirstLastPara="0" vert="horz" wrap="square" lIns="105307" tIns="187675" rIns="105307" bIns="187675" numCol="1" spcCol="1270" anchor="ctr" anchorCtr="0">
          <a:noAutofit/>
        </a:bodyPr>
        <a:lstStyle/>
        <a:p>
          <a:pPr marL="0" lvl="0" indent="0" algn="l" defTabSz="533400">
            <a:lnSpc>
              <a:spcPct val="90000"/>
            </a:lnSpc>
            <a:spcBef>
              <a:spcPct val="0"/>
            </a:spcBef>
            <a:spcAft>
              <a:spcPct val="35000"/>
            </a:spcAft>
            <a:buNone/>
          </a:pPr>
          <a:r>
            <a:rPr lang="en-US" sz="1200" kern="1200"/>
            <a:t>Separate program participants from general population if possible.</a:t>
          </a:r>
        </a:p>
      </dsp:txBody>
      <dsp:txXfrm>
        <a:off x="1356851" y="784894"/>
        <a:ext cx="5427407" cy="738877"/>
      </dsp:txXfrm>
    </dsp:sp>
    <dsp:sp modelId="{E2F0011C-12A4-4B56-8C84-E6D7F69DCCF8}">
      <dsp:nvSpPr>
        <dsp:cNvPr id="0" name=""/>
        <dsp:cNvSpPr/>
      </dsp:nvSpPr>
      <dsp:spPr>
        <a:xfrm>
          <a:off x="0" y="784894"/>
          <a:ext cx="1356851" cy="738877"/>
        </a:xfrm>
        <a:prstGeom prst="rect">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1">
          <a:scrgbClr r="0" g="0" b="0"/>
        </a:fillRef>
        <a:effectRef idx="2">
          <a:scrgbClr r="0" g="0" b="0"/>
        </a:effectRef>
        <a:fontRef idx="minor"/>
      </dsp:style>
      <dsp:txBody>
        <a:bodyPr spcFirstLastPara="0" vert="horz" wrap="square" lIns="71800" tIns="72985" rIns="71800" bIns="72985" numCol="1" spcCol="1270" anchor="ctr" anchorCtr="0">
          <a:noAutofit/>
        </a:bodyPr>
        <a:lstStyle/>
        <a:p>
          <a:pPr marL="0" lvl="0" indent="0" algn="ctr" defTabSz="711200">
            <a:lnSpc>
              <a:spcPct val="90000"/>
            </a:lnSpc>
            <a:spcBef>
              <a:spcPct val="0"/>
            </a:spcBef>
            <a:spcAft>
              <a:spcPct val="35000"/>
            </a:spcAft>
            <a:buNone/>
          </a:pPr>
          <a:r>
            <a:rPr lang="en-US" sz="1600" kern="1200"/>
            <a:t>Separate</a:t>
          </a:r>
        </a:p>
      </dsp:txBody>
      <dsp:txXfrm>
        <a:off x="0" y="784894"/>
        <a:ext cx="1356851" cy="738877"/>
      </dsp:txXfrm>
    </dsp:sp>
    <dsp:sp modelId="{32DCAA58-2A3E-4546-95C9-DD1D618DA3D1}">
      <dsp:nvSpPr>
        <dsp:cNvPr id="0" name=""/>
        <dsp:cNvSpPr/>
      </dsp:nvSpPr>
      <dsp:spPr>
        <a:xfrm>
          <a:off x="1356851" y="1568104"/>
          <a:ext cx="5427407" cy="738877"/>
        </a:xfrm>
        <a:prstGeom prst="rect">
          <a:avLst/>
        </a:prstGeom>
        <a:gradFill rotWithShape="0">
          <a:gsLst>
            <a:gs pos="0">
              <a:schemeClr val="dk2">
                <a:hueOff val="0"/>
                <a:satOff val="0"/>
                <a:lumOff val="0"/>
                <a:alphaOff val="0"/>
                <a:tint val="96000"/>
                <a:satMod val="100000"/>
                <a:lumMod val="104000"/>
              </a:schemeClr>
            </a:gs>
            <a:gs pos="78000">
              <a:schemeClr val="dk2">
                <a:hueOff val="0"/>
                <a:satOff val="0"/>
                <a:lumOff val="0"/>
                <a:alphaOff val="0"/>
                <a:shade val="100000"/>
                <a:satMod val="110000"/>
                <a:lumMod val="100000"/>
              </a:schemeClr>
            </a:gs>
          </a:gsLst>
          <a:lin ang="5400000" scaled="0"/>
        </a:gradFill>
        <a:ln w="9525" cap="flat" cmpd="sng" algn="ctr">
          <a:solidFill>
            <a:schemeClr val="dk2">
              <a:hueOff val="0"/>
              <a:satOff val="0"/>
              <a:lumOff val="0"/>
              <a:alphaOff val="0"/>
            </a:schemeClr>
          </a:solidFill>
          <a:prstDash val="solid"/>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1">
          <a:scrgbClr r="0" g="0" b="0"/>
        </a:lnRef>
        <a:fillRef idx="3">
          <a:scrgbClr r="0" g="0" b="0"/>
        </a:fillRef>
        <a:effectRef idx="3">
          <a:scrgbClr r="0" g="0" b="0"/>
        </a:effectRef>
        <a:fontRef idx="minor">
          <a:schemeClr val="lt1"/>
        </a:fontRef>
      </dsp:style>
      <dsp:txBody>
        <a:bodyPr spcFirstLastPara="0" vert="horz" wrap="square" lIns="105307" tIns="187675" rIns="105307" bIns="187675" numCol="1" spcCol="1270" anchor="ctr" anchorCtr="0">
          <a:noAutofit/>
        </a:bodyPr>
        <a:lstStyle/>
        <a:p>
          <a:pPr marL="0" lvl="0" indent="0" algn="l" defTabSz="533400">
            <a:lnSpc>
              <a:spcPct val="90000"/>
            </a:lnSpc>
            <a:spcBef>
              <a:spcPct val="0"/>
            </a:spcBef>
            <a:spcAft>
              <a:spcPct val="35000"/>
            </a:spcAft>
            <a:buNone/>
          </a:pPr>
          <a:r>
            <a:rPr lang="en-US" sz="1200" kern="1200"/>
            <a:t>Hire/Contract Peer Recovery Specialist.</a:t>
          </a:r>
        </a:p>
      </dsp:txBody>
      <dsp:txXfrm>
        <a:off x="1356851" y="1568104"/>
        <a:ext cx="5427407" cy="738877"/>
      </dsp:txXfrm>
    </dsp:sp>
    <dsp:sp modelId="{A6DA9E5B-F983-46E8-B8D4-B1347E75ABE5}">
      <dsp:nvSpPr>
        <dsp:cNvPr id="0" name=""/>
        <dsp:cNvSpPr/>
      </dsp:nvSpPr>
      <dsp:spPr>
        <a:xfrm>
          <a:off x="0" y="1568104"/>
          <a:ext cx="1356851" cy="738877"/>
        </a:xfrm>
        <a:prstGeom prst="rect">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1">
          <a:scrgbClr r="0" g="0" b="0"/>
        </a:fillRef>
        <a:effectRef idx="2">
          <a:scrgbClr r="0" g="0" b="0"/>
        </a:effectRef>
        <a:fontRef idx="minor"/>
      </dsp:style>
      <dsp:txBody>
        <a:bodyPr spcFirstLastPara="0" vert="horz" wrap="square" lIns="71800" tIns="72985" rIns="71800" bIns="72985" numCol="1" spcCol="1270" anchor="ctr" anchorCtr="0">
          <a:noAutofit/>
        </a:bodyPr>
        <a:lstStyle/>
        <a:p>
          <a:pPr marL="0" lvl="0" indent="0" algn="ctr" defTabSz="622300">
            <a:lnSpc>
              <a:spcPct val="90000"/>
            </a:lnSpc>
            <a:spcBef>
              <a:spcPct val="0"/>
            </a:spcBef>
            <a:spcAft>
              <a:spcPct val="35000"/>
            </a:spcAft>
            <a:buNone/>
          </a:pPr>
          <a:r>
            <a:rPr lang="en-US" sz="1400" kern="1200" dirty="0"/>
            <a:t>Hire/Contract</a:t>
          </a:r>
        </a:p>
      </dsp:txBody>
      <dsp:txXfrm>
        <a:off x="0" y="1568104"/>
        <a:ext cx="1356851" cy="738877"/>
      </dsp:txXfrm>
    </dsp:sp>
    <dsp:sp modelId="{7C8FFCB4-1333-4903-8F58-A89820FA745D}">
      <dsp:nvSpPr>
        <dsp:cNvPr id="0" name=""/>
        <dsp:cNvSpPr/>
      </dsp:nvSpPr>
      <dsp:spPr>
        <a:xfrm>
          <a:off x="1356851" y="2351314"/>
          <a:ext cx="5427407" cy="738877"/>
        </a:xfrm>
        <a:prstGeom prst="rect">
          <a:avLst/>
        </a:prstGeom>
        <a:gradFill rotWithShape="0">
          <a:gsLst>
            <a:gs pos="0">
              <a:schemeClr val="dk2">
                <a:hueOff val="0"/>
                <a:satOff val="0"/>
                <a:lumOff val="0"/>
                <a:alphaOff val="0"/>
                <a:tint val="96000"/>
                <a:satMod val="100000"/>
                <a:lumMod val="104000"/>
              </a:schemeClr>
            </a:gs>
            <a:gs pos="78000">
              <a:schemeClr val="dk2">
                <a:hueOff val="0"/>
                <a:satOff val="0"/>
                <a:lumOff val="0"/>
                <a:alphaOff val="0"/>
                <a:shade val="100000"/>
                <a:satMod val="110000"/>
                <a:lumMod val="100000"/>
              </a:schemeClr>
            </a:gs>
          </a:gsLst>
          <a:lin ang="5400000" scaled="0"/>
        </a:gradFill>
        <a:ln w="9525" cap="flat" cmpd="sng" algn="ctr">
          <a:solidFill>
            <a:schemeClr val="dk2">
              <a:hueOff val="0"/>
              <a:satOff val="0"/>
              <a:lumOff val="0"/>
              <a:alphaOff val="0"/>
            </a:schemeClr>
          </a:solidFill>
          <a:prstDash val="solid"/>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1">
          <a:scrgbClr r="0" g="0" b="0"/>
        </a:lnRef>
        <a:fillRef idx="3">
          <a:scrgbClr r="0" g="0" b="0"/>
        </a:fillRef>
        <a:effectRef idx="3">
          <a:scrgbClr r="0" g="0" b="0"/>
        </a:effectRef>
        <a:fontRef idx="minor">
          <a:schemeClr val="lt1"/>
        </a:fontRef>
      </dsp:style>
      <dsp:txBody>
        <a:bodyPr spcFirstLastPara="0" vert="horz" wrap="square" lIns="105307" tIns="187675" rIns="105307" bIns="187675" numCol="1" spcCol="1270" anchor="ctr" anchorCtr="0">
          <a:noAutofit/>
        </a:bodyPr>
        <a:lstStyle/>
        <a:p>
          <a:pPr marL="0" lvl="0" indent="0" algn="l" defTabSz="533400">
            <a:lnSpc>
              <a:spcPct val="90000"/>
            </a:lnSpc>
            <a:spcBef>
              <a:spcPct val="0"/>
            </a:spcBef>
            <a:spcAft>
              <a:spcPct val="35000"/>
            </a:spcAft>
            <a:buNone/>
          </a:pPr>
          <a:r>
            <a:rPr lang="en-US" sz="1200" kern="1200"/>
            <a:t>Aftercare services must be provided (stipulations located in Instructions).</a:t>
          </a:r>
        </a:p>
      </dsp:txBody>
      <dsp:txXfrm>
        <a:off x="1356851" y="2351314"/>
        <a:ext cx="5427407" cy="738877"/>
      </dsp:txXfrm>
    </dsp:sp>
    <dsp:sp modelId="{15EB4F77-10BC-4F1E-A4B4-FBB8E47A5BA7}">
      <dsp:nvSpPr>
        <dsp:cNvPr id="0" name=""/>
        <dsp:cNvSpPr/>
      </dsp:nvSpPr>
      <dsp:spPr>
        <a:xfrm>
          <a:off x="0" y="2351314"/>
          <a:ext cx="1356851" cy="738877"/>
        </a:xfrm>
        <a:prstGeom prst="rect">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1">
          <a:scrgbClr r="0" g="0" b="0"/>
        </a:fillRef>
        <a:effectRef idx="2">
          <a:scrgbClr r="0" g="0" b="0"/>
        </a:effectRef>
        <a:fontRef idx="minor"/>
      </dsp:style>
      <dsp:txBody>
        <a:bodyPr spcFirstLastPara="0" vert="horz" wrap="square" lIns="71800" tIns="72985" rIns="71800" bIns="72985" numCol="1" spcCol="1270" anchor="ctr" anchorCtr="0">
          <a:noAutofit/>
        </a:bodyPr>
        <a:lstStyle/>
        <a:p>
          <a:pPr marL="0" lvl="0" indent="0" algn="ctr" defTabSz="711200">
            <a:lnSpc>
              <a:spcPct val="90000"/>
            </a:lnSpc>
            <a:spcBef>
              <a:spcPct val="0"/>
            </a:spcBef>
            <a:spcAft>
              <a:spcPct val="35000"/>
            </a:spcAft>
            <a:buNone/>
          </a:pPr>
          <a:r>
            <a:rPr lang="en-US" sz="1600" kern="1200"/>
            <a:t>Be</a:t>
          </a:r>
        </a:p>
      </dsp:txBody>
      <dsp:txXfrm>
        <a:off x="0" y="2351314"/>
        <a:ext cx="1356851" cy="738877"/>
      </dsp:txXfrm>
    </dsp:sp>
    <dsp:sp modelId="{099804A2-2D57-4B38-9DD2-A7AF1877120D}">
      <dsp:nvSpPr>
        <dsp:cNvPr id="0" name=""/>
        <dsp:cNvSpPr/>
      </dsp:nvSpPr>
      <dsp:spPr>
        <a:xfrm>
          <a:off x="1356851" y="3134525"/>
          <a:ext cx="5427407" cy="738877"/>
        </a:xfrm>
        <a:prstGeom prst="rect">
          <a:avLst/>
        </a:prstGeom>
        <a:gradFill rotWithShape="0">
          <a:gsLst>
            <a:gs pos="0">
              <a:schemeClr val="dk2">
                <a:hueOff val="0"/>
                <a:satOff val="0"/>
                <a:lumOff val="0"/>
                <a:alphaOff val="0"/>
                <a:tint val="96000"/>
                <a:satMod val="100000"/>
                <a:lumMod val="104000"/>
              </a:schemeClr>
            </a:gs>
            <a:gs pos="78000">
              <a:schemeClr val="dk2">
                <a:hueOff val="0"/>
                <a:satOff val="0"/>
                <a:lumOff val="0"/>
                <a:alphaOff val="0"/>
                <a:shade val="100000"/>
                <a:satMod val="110000"/>
                <a:lumMod val="100000"/>
              </a:schemeClr>
            </a:gs>
          </a:gsLst>
          <a:lin ang="5400000" scaled="0"/>
        </a:gradFill>
        <a:ln w="9525" cap="flat" cmpd="sng" algn="ctr">
          <a:solidFill>
            <a:schemeClr val="dk2">
              <a:hueOff val="0"/>
              <a:satOff val="0"/>
              <a:lumOff val="0"/>
              <a:alphaOff val="0"/>
            </a:schemeClr>
          </a:solidFill>
          <a:prstDash val="solid"/>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1">
          <a:scrgbClr r="0" g="0" b="0"/>
        </a:lnRef>
        <a:fillRef idx="3">
          <a:scrgbClr r="0" g="0" b="0"/>
        </a:fillRef>
        <a:effectRef idx="3">
          <a:scrgbClr r="0" g="0" b="0"/>
        </a:effectRef>
        <a:fontRef idx="minor">
          <a:schemeClr val="lt1"/>
        </a:fontRef>
      </dsp:style>
      <dsp:txBody>
        <a:bodyPr spcFirstLastPara="0" vert="horz" wrap="square" lIns="105307" tIns="187675" rIns="105307" bIns="187675" numCol="1" spcCol="1270" anchor="ctr" anchorCtr="0">
          <a:noAutofit/>
        </a:bodyPr>
        <a:lstStyle/>
        <a:p>
          <a:pPr marL="0" lvl="0" indent="0" algn="l" defTabSz="533400">
            <a:lnSpc>
              <a:spcPct val="90000"/>
            </a:lnSpc>
            <a:spcBef>
              <a:spcPct val="0"/>
            </a:spcBef>
            <a:spcAft>
              <a:spcPct val="35000"/>
            </a:spcAft>
            <a:buNone/>
          </a:pPr>
          <a:r>
            <a:rPr lang="en-US" sz="1200" kern="1200"/>
            <a:t>Drug and alcohol testing required of participants.</a:t>
          </a:r>
        </a:p>
      </dsp:txBody>
      <dsp:txXfrm>
        <a:off x="1356851" y="3134525"/>
        <a:ext cx="5427407" cy="738877"/>
      </dsp:txXfrm>
    </dsp:sp>
    <dsp:sp modelId="{FC3E44BC-316D-43BF-BC63-C77427C783C9}">
      <dsp:nvSpPr>
        <dsp:cNvPr id="0" name=""/>
        <dsp:cNvSpPr/>
      </dsp:nvSpPr>
      <dsp:spPr>
        <a:xfrm>
          <a:off x="0" y="3134525"/>
          <a:ext cx="1356851" cy="738877"/>
        </a:xfrm>
        <a:prstGeom prst="rect">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1">
          <a:scrgbClr r="0" g="0" b="0"/>
        </a:fillRef>
        <a:effectRef idx="2">
          <a:scrgbClr r="0" g="0" b="0"/>
        </a:effectRef>
        <a:fontRef idx="minor"/>
      </dsp:style>
      <dsp:txBody>
        <a:bodyPr spcFirstLastPara="0" vert="horz" wrap="square" lIns="71800" tIns="72985" rIns="71800" bIns="72985" numCol="1" spcCol="1270" anchor="ctr" anchorCtr="0">
          <a:noAutofit/>
        </a:bodyPr>
        <a:lstStyle/>
        <a:p>
          <a:pPr marL="0" lvl="0" indent="0" algn="ctr" defTabSz="711200">
            <a:lnSpc>
              <a:spcPct val="90000"/>
            </a:lnSpc>
            <a:spcBef>
              <a:spcPct val="0"/>
            </a:spcBef>
            <a:spcAft>
              <a:spcPct val="35000"/>
            </a:spcAft>
            <a:buNone/>
          </a:pPr>
          <a:r>
            <a:rPr lang="en-US" sz="1600" kern="1200"/>
            <a:t>Drug</a:t>
          </a:r>
        </a:p>
      </dsp:txBody>
      <dsp:txXfrm>
        <a:off x="0" y="3134525"/>
        <a:ext cx="1356851" cy="73887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1F26B59-5E38-414E-A748-194EB90D58BE}" type="datetimeFigureOut">
              <a:rPr lang="en-US" smtClean="0"/>
              <a:t>10/24/2023</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88450DB7-33F5-4422-BE27-D0B78DF19689}" type="slidenum">
              <a:rPr lang="en-US" smtClean="0"/>
              <a:t>‹#›</a:t>
            </a:fld>
            <a:endParaRPr lang="en-US"/>
          </a:p>
        </p:txBody>
      </p:sp>
    </p:spTree>
    <p:extLst>
      <p:ext uri="{BB962C8B-B14F-4D97-AF65-F5344CB8AC3E}">
        <p14:creationId xmlns:p14="http://schemas.microsoft.com/office/powerpoint/2010/main" val="20117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F26B59-5E38-414E-A748-194EB90D58BE}"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50DB7-33F5-4422-BE27-D0B78DF19689}" type="slidenum">
              <a:rPr lang="en-US" smtClean="0"/>
              <a:t>‹#›</a:t>
            </a:fld>
            <a:endParaRPr lang="en-US"/>
          </a:p>
        </p:txBody>
      </p:sp>
    </p:spTree>
    <p:extLst>
      <p:ext uri="{BB962C8B-B14F-4D97-AF65-F5344CB8AC3E}">
        <p14:creationId xmlns:p14="http://schemas.microsoft.com/office/powerpoint/2010/main" val="147302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1F26B59-5E38-414E-A748-194EB90D58BE}" type="datetimeFigureOut">
              <a:rPr lang="en-US" smtClean="0"/>
              <a:t>10/24/2023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88450DB7-33F5-4422-BE27-D0B78DF19689}" type="slidenum">
              <a:rPr lang="en-US" smtClean="0"/>
              <a:t>‹#›</a:t>
            </a:fld>
            <a:endParaRPr lang="en-US"/>
          </a:p>
        </p:txBody>
      </p:sp>
    </p:spTree>
    <p:extLst>
      <p:ext uri="{BB962C8B-B14F-4D97-AF65-F5344CB8AC3E}">
        <p14:creationId xmlns:p14="http://schemas.microsoft.com/office/powerpoint/2010/main" val="2513336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1F26B59-5E38-414E-A748-194EB90D58BE}" type="datetimeFigureOut">
              <a:rPr lang="en-US" smtClean="0"/>
              <a:t>10/24/2023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88450DB7-33F5-4422-BE27-D0B78DF19689}"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97600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1F26B59-5E38-414E-A748-194EB90D58BE}" type="datetimeFigureOut">
              <a:rPr lang="en-US" smtClean="0"/>
              <a:t>10/24/2023</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88450DB7-33F5-4422-BE27-D0B78DF19689}" type="slidenum">
              <a:rPr lang="en-US" smtClean="0"/>
              <a:t>‹#›</a:t>
            </a:fld>
            <a:endParaRPr lang="en-US"/>
          </a:p>
        </p:txBody>
      </p:sp>
    </p:spTree>
    <p:extLst>
      <p:ext uri="{BB962C8B-B14F-4D97-AF65-F5344CB8AC3E}">
        <p14:creationId xmlns:p14="http://schemas.microsoft.com/office/powerpoint/2010/main" val="1618113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1F26B59-5E38-414E-A748-194EB90D58BE}" type="datetimeFigureOut">
              <a:rPr lang="en-US" smtClean="0"/>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450DB7-33F5-4422-BE27-D0B78DF19689}" type="slidenum">
              <a:rPr lang="en-US" smtClean="0"/>
              <a:t>‹#›</a:t>
            </a:fld>
            <a:endParaRPr lang="en-US"/>
          </a:p>
        </p:txBody>
      </p:sp>
    </p:spTree>
    <p:extLst>
      <p:ext uri="{BB962C8B-B14F-4D97-AF65-F5344CB8AC3E}">
        <p14:creationId xmlns:p14="http://schemas.microsoft.com/office/powerpoint/2010/main" val="2723246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1F26B59-5E38-414E-A748-194EB90D58BE}" type="datetimeFigureOut">
              <a:rPr lang="en-US" smtClean="0"/>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450DB7-33F5-4422-BE27-D0B78DF19689}" type="slidenum">
              <a:rPr lang="en-US" smtClean="0"/>
              <a:t>‹#›</a:t>
            </a:fld>
            <a:endParaRPr lang="en-US"/>
          </a:p>
        </p:txBody>
      </p:sp>
    </p:spTree>
    <p:extLst>
      <p:ext uri="{BB962C8B-B14F-4D97-AF65-F5344CB8AC3E}">
        <p14:creationId xmlns:p14="http://schemas.microsoft.com/office/powerpoint/2010/main" val="239234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F26B59-5E38-414E-A748-194EB90D58BE}"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50DB7-33F5-4422-BE27-D0B78DF19689}" type="slidenum">
              <a:rPr lang="en-US" smtClean="0"/>
              <a:t>‹#›</a:t>
            </a:fld>
            <a:endParaRPr lang="en-US"/>
          </a:p>
        </p:txBody>
      </p:sp>
    </p:spTree>
    <p:extLst>
      <p:ext uri="{BB962C8B-B14F-4D97-AF65-F5344CB8AC3E}">
        <p14:creationId xmlns:p14="http://schemas.microsoft.com/office/powerpoint/2010/main" val="4023719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1F26B59-5E38-414E-A748-194EB90D58BE}" type="datetimeFigureOut">
              <a:rPr lang="en-US" smtClean="0"/>
              <a:t>10/24/2023</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88450DB7-33F5-4422-BE27-D0B78DF19689}" type="slidenum">
              <a:rPr lang="en-US" smtClean="0"/>
              <a:t>‹#›</a:t>
            </a:fld>
            <a:endParaRPr lang="en-US"/>
          </a:p>
        </p:txBody>
      </p:sp>
    </p:spTree>
    <p:extLst>
      <p:ext uri="{BB962C8B-B14F-4D97-AF65-F5344CB8AC3E}">
        <p14:creationId xmlns:p14="http://schemas.microsoft.com/office/powerpoint/2010/main" val="2990751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F26B59-5E38-414E-A748-194EB90D58BE}"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50DB7-33F5-4422-BE27-D0B78DF19689}" type="slidenum">
              <a:rPr lang="en-US" smtClean="0"/>
              <a:t>‹#›</a:t>
            </a:fld>
            <a:endParaRPr lang="en-US"/>
          </a:p>
        </p:txBody>
      </p:sp>
    </p:spTree>
    <p:extLst>
      <p:ext uri="{BB962C8B-B14F-4D97-AF65-F5344CB8AC3E}">
        <p14:creationId xmlns:p14="http://schemas.microsoft.com/office/powerpoint/2010/main" val="3560890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1F26B59-5E38-414E-A748-194EB90D58BE}" type="datetimeFigureOut">
              <a:rPr lang="en-US" smtClean="0"/>
              <a:t>10/24/2023</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88450DB7-33F5-4422-BE27-D0B78DF19689}" type="slidenum">
              <a:rPr lang="en-US" smtClean="0"/>
              <a:t>‹#›</a:t>
            </a:fld>
            <a:endParaRPr lang="en-US"/>
          </a:p>
        </p:txBody>
      </p:sp>
    </p:spTree>
    <p:extLst>
      <p:ext uri="{BB962C8B-B14F-4D97-AF65-F5344CB8AC3E}">
        <p14:creationId xmlns:p14="http://schemas.microsoft.com/office/powerpoint/2010/main" val="1187888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F26B59-5E38-414E-A748-194EB90D58BE}"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50DB7-33F5-4422-BE27-D0B78DF19689}" type="slidenum">
              <a:rPr lang="en-US" smtClean="0"/>
              <a:t>‹#›</a:t>
            </a:fld>
            <a:endParaRPr lang="en-US"/>
          </a:p>
        </p:txBody>
      </p:sp>
    </p:spTree>
    <p:extLst>
      <p:ext uri="{BB962C8B-B14F-4D97-AF65-F5344CB8AC3E}">
        <p14:creationId xmlns:p14="http://schemas.microsoft.com/office/powerpoint/2010/main" val="2825885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F26B59-5E38-414E-A748-194EB90D58BE}" type="datetimeFigureOut">
              <a:rPr lang="en-US" smtClean="0"/>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450DB7-33F5-4422-BE27-D0B78DF19689}" type="slidenum">
              <a:rPr lang="en-US" smtClean="0"/>
              <a:t>‹#›</a:t>
            </a:fld>
            <a:endParaRPr lang="en-US"/>
          </a:p>
        </p:txBody>
      </p:sp>
    </p:spTree>
    <p:extLst>
      <p:ext uri="{BB962C8B-B14F-4D97-AF65-F5344CB8AC3E}">
        <p14:creationId xmlns:p14="http://schemas.microsoft.com/office/powerpoint/2010/main" val="356390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F26B59-5E38-414E-A748-194EB90D58BE}" type="datetimeFigureOut">
              <a:rPr lang="en-US" smtClean="0"/>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450DB7-33F5-4422-BE27-D0B78DF19689}" type="slidenum">
              <a:rPr lang="en-US" smtClean="0"/>
              <a:t>‹#›</a:t>
            </a:fld>
            <a:endParaRPr lang="en-US"/>
          </a:p>
        </p:txBody>
      </p:sp>
    </p:spTree>
    <p:extLst>
      <p:ext uri="{BB962C8B-B14F-4D97-AF65-F5344CB8AC3E}">
        <p14:creationId xmlns:p14="http://schemas.microsoft.com/office/powerpoint/2010/main" val="1776193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26B59-5E38-414E-A748-194EB90D58BE}" type="datetimeFigureOut">
              <a:rPr lang="en-US" smtClean="0"/>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450DB7-33F5-4422-BE27-D0B78DF19689}" type="slidenum">
              <a:rPr lang="en-US" smtClean="0"/>
              <a:t>‹#›</a:t>
            </a:fld>
            <a:endParaRPr lang="en-US"/>
          </a:p>
        </p:txBody>
      </p:sp>
    </p:spTree>
    <p:extLst>
      <p:ext uri="{BB962C8B-B14F-4D97-AF65-F5344CB8AC3E}">
        <p14:creationId xmlns:p14="http://schemas.microsoft.com/office/powerpoint/2010/main" val="1515315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F26B59-5E38-414E-A748-194EB90D58BE}"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50DB7-33F5-4422-BE27-D0B78DF19689}" type="slidenum">
              <a:rPr lang="en-US" smtClean="0"/>
              <a:t>‹#›</a:t>
            </a:fld>
            <a:endParaRPr lang="en-US"/>
          </a:p>
        </p:txBody>
      </p:sp>
    </p:spTree>
    <p:extLst>
      <p:ext uri="{BB962C8B-B14F-4D97-AF65-F5344CB8AC3E}">
        <p14:creationId xmlns:p14="http://schemas.microsoft.com/office/powerpoint/2010/main" val="3021558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F26B59-5E38-414E-A748-194EB90D58BE}"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50DB7-33F5-4422-BE27-D0B78DF19689}" type="slidenum">
              <a:rPr lang="en-US" smtClean="0"/>
              <a:t>‹#›</a:t>
            </a:fld>
            <a:endParaRPr lang="en-US"/>
          </a:p>
        </p:txBody>
      </p:sp>
    </p:spTree>
    <p:extLst>
      <p:ext uri="{BB962C8B-B14F-4D97-AF65-F5344CB8AC3E}">
        <p14:creationId xmlns:p14="http://schemas.microsoft.com/office/powerpoint/2010/main" val="3864532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1F26B59-5E38-414E-A748-194EB90D58BE}" type="datetimeFigureOut">
              <a:rPr lang="en-US" smtClean="0"/>
              <a:t>10/24/2023</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8450DB7-33F5-4422-BE27-D0B78DF19689}" type="slidenum">
              <a:rPr lang="en-US" smtClean="0"/>
              <a:t>‹#›</a:t>
            </a:fld>
            <a:endParaRPr lang="en-US"/>
          </a:p>
        </p:txBody>
      </p:sp>
    </p:spTree>
    <p:extLst>
      <p:ext uri="{BB962C8B-B14F-4D97-AF65-F5344CB8AC3E}">
        <p14:creationId xmlns:p14="http://schemas.microsoft.com/office/powerpoint/2010/main" val="224956471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jpg@01D5D2A5.7B27A450"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IGSClearinghouse@dfa.arkansas.gov" TargetMode="External"/><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hyperlink" Target="mailto:IGS.Applications@dfa.arkansas.gov"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Kimberly.orr@dfa.Arkansas.gov"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mailto:IGS-JAG@dfa.arkansas.gov" TargetMode="External"/><Relationship Id="rId4" Type="http://schemas.openxmlformats.org/officeDocument/2006/relationships/hyperlink" Target="mailto:Richard.wylilia@dfa.Arkansas.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03E9-6305-481F-8DD3-F95DE4020F95}"/>
              </a:ext>
            </a:extLst>
          </p:cNvPr>
          <p:cNvSpPr>
            <a:spLocks noGrp="1"/>
          </p:cNvSpPr>
          <p:nvPr>
            <p:ph type="ctrTitle"/>
          </p:nvPr>
        </p:nvSpPr>
        <p:spPr>
          <a:xfrm>
            <a:off x="2479249" y="1447800"/>
            <a:ext cx="8644363" cy="3329581"/>
          </a:xfrm>
        </p:spPr>
        <p:txBody>
          <a:bodyPr>
            <a:normAutofit/>
          </a:bodyPr>
          <a:lstStyle/>
          <a:p>
            <a:pPr>
              <a:lnSpc>
                <a:spcPct val="90000"/>
              </a:lnSpc>
            </a:pPr>
            <a:r>
              <a:rPr lang="en-US" sz="4000" dirty="0">
                <a:solidFill>
                  <a:srgbClr val="FF0000"/>
                </a:solidFill>
                <a:latin typeface="Arial Black" panose="020B0A04020102020204" pitchFamily="34" charset="0"/>
              </a:rPr>
              <a:t>SFY24 COAP/COSSAP</a:t>
            </a:r>
            <a:r>
              <a:rPr lang="en-US" sz="4000" dirty="0">
                <a:solidFill>
                  <a:srgbClr val="FF0000"/>
                </a:solidFill>
              </a:rPr>
              <a:t> </a:t>
            </a:r>
            <a:br>
              <a:rPr lang="en-US" sz="4500" dirty="0">
                <a:solidFill>
                  <a:srgbClr val="EBEBEB"/>
                </a:solidFill>
              </a:rPr>
            </a:br>
            <a:r>
              <a:rPr lang="en-US" sz="4500" dirty="0">
                <a:solidFill>
                  <a:schemeClr val="tx2"/>
                </a:solidFill>
              </a:rPr>
              <a:t>Request for Application</a:t>
            </a:r>
            <a:br>
              <a:rPr lang="en-US" sz="4500" dirty="0">
                <a:solidFill>
                  <a:schemeClr val="tx2"/>
                </a:solidFill>
              </a:rPr>
            </a:br>
            <a:r>
              <a:rPr lang="en-US" sz="4500" dirty="0">
                <a:solidFill>
                  <a:schemeClr val="tx2"/>
                </a:solidFill>
              </a:rPr>
              <a:t>Workshop</a:t>
            </a:r>
          </a:p>
        </p:txBody>
      </p:sp>
      <p:pic>
        <p:nvPicPr>
          <p:cNvPr id="3" name="Picture 3">
            <a:extLst>
              <a:ext uri="{FF2B5EF4-FFF2-40B4-BE49-F238E27FC236}">
                <a16:creationId xmlns:a16="http://schemas.microsoft.com/office/drawing/2014/main" id="{913B8628-DCF2-4A71-69CC-987AFE5B393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452846" y="375419"/>
            <a:ext cx="2200075" cy="220007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2838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0796"/>
    </mc:Choice>
    <mc:Fallback xmlns="">
      <p:transition spd="slow" advTm="207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2F7EC-5284-487B-B0E2-821FFC3F2A72}"/>
              </a:ext>
            </a:extLst>
          </p:cNvPr>
          <p:cNvSpPr>
            <a:spLocks noGrp="1"/>
          </p:cNvSpPr>
          <p:nvPr>
            <p:ph type="title"/>
          </p:nvPr>
        </p:nvSpPr>
        <p:spPr>
          <a:xfrm>
            <a:off x="8201837" y="1454963"/>
            <a:ext cx="3342462" cy="3308380"/>
          </a:xfrm>
        </p:spPr>
        <p:txBody>
          <a:bodyPr vert="horz" lIns="91440" tIns="45720" rIns="91440" bIns="45720" rtlCol="0" anchor="b">
            <a:normAutofit/>
          </a:bodyPr>
          <a:lstStyle/>
          <a:p>
            <a:r>
              <a:rPr lang="en-US" sz="5600" dirty="0"/>
              <a:t>Detailed Budget</a:t>
            </a:r>
          </a:p>
        </p:txBody>
      </p:sp>
      <p:pic>
        <p:nvPicPr>
          <p:cNvPr id="6" name="Picture 5">
            <a:extLst>
              <a:ext uri="{FF2B5EF4-FFF2-40B4-BE49-F238E27FC236}">
                <a16:creationId xmlns:a16="http://schemas.microsoft.com/office/drawing/2014/main" id="{8A63E3EA-D964-4282-BB2C-3BCD3CA4883F}"/>
              </a:ext>
            </a:extLst>
          </p:cNvPr>
          <p:cNvPicPr>
            <a:picLocks noChangeAspect="1"/>
          </p:cNvPicPr>
          <p:nvPr/>
        </p:nvPicPr>
        <p:blipFill rotWithShape="1">
          <a:blip r:embed="rId3"/>
          <a:srcRect r="2066"/>
          <a:stretch/>
        </p:blipFill>
        <p:spPr>
          <a:xfrm>
            <a:off x="607848" y="609601"/>
            <a:ext cx="6946288" cy="5638797"/>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4228282629"/>
      </p:ext>
    </p:extLst>
  </p:cSld>
  <p:clrMapOvr>
    <a:masterClrMapping/>
  </p:clrMapOvr>
  <mc:AlternateContent xmlns:mc="http://schemas.openxmlformats.org/markup-compatibility/2006" xmlns:p14="http://schemas.microsoft.com/office/powerpoint/2010/main">
    <mc:Choice Requires="p14">
      <p:transition spd="slow" p14:dur="2000" advTm="24530"/>
    </mc:Choice>
    <mc:Fallback xmlns="">
      <p:transition spd="slow" advTm="2453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9563C15-C25B-5893-58B2-489F0B357933}"/>
              </a:ext>
            </a:extLst>
          </p:cNvPr>
          <p:cNvSpPr txBox="1">
            <a:spLocks/>
          </p:cNvSpPr>
          <p:nvPr/>
        </p:nvSpPr>
        <p:spPr>
          <a:xfrm>
            <a:off x="6683828" y="1447800"/>
            <a:ext cx="4864317" cy="3329581"/>
          </a:xfrm>
          <a:prstGeom prst="rect">
            <a:avLst/>
          </a:prstGeom>
        </p:spPr>
        <p:txBody>
          <a:bodyPr vert="horz" lIns="91440" tIns="45720" rIns="91440" bIns="45720" rtlCol="0" anchor="b">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6000" b="0" i="0" kern="1200" dirty="0">
                <a:solidFill>
                  <a:schemeClr val="tx2"/>
                </a:solidFill>
                <a:latin typeface="+mj-lt"/>
                <a:ea typeface="+mj-ea"/>
                <a:cs typeface="+mj-cs"/>
              </a:rPr>
              <a:t>Application Checklist</a:t>
            </a:r>
          </a:p>
        </p:txBody>
      </p:sp>
      <p:pic>
        <p:nvPicPr>
          <p:cNvPr id="9" name="Content Placeholder 8">
            <a:extLst>
              <a:ext uri="{FF2B5EF4-FFF2-40B4-BE49-F238E27FC236}">
                <a16:creationId xmlns:a16="http://schemas.microsoft.com/office/drawing/2014/main" id="{0C640CB5-309C-4E8D-AD0C-CDB89300E1A2}"/>
              </a:ext>
            </a:extLst>
          </p:cNvPr>
          <p:cNvPicPr>
            <a:picLocks noGrp="1" noChangeAspect="1"/>
          </p:cNvPicPr>
          <p:nvPr>
            <p:ph idx="1"/>
          </p:nvPr>
        </p:nvPicPr>
        <p:blipFill>
          <a:blip r:embed="rId3"/>
          <a:stretch>
            <a:fillRect/>
          </a:stretch>
        </p:blipFill>
        <p:spPr>
          <a:xfrm>
            <a:off x="643854" y="730742"/>
            <a:ext cx="5450557" cy="5396050"/>
          </a:xfrm>
          <a:prstGeom prst="rect">
            <a:avLst/>
          </a:prstGeom>
          <a:effectLst/>
        </p:spPr>
      </p:pic>
      <p:sp>
        <p:nvSpPr>
          <p:cNvPr id="2" name="Rectangle 1">
            <a:extLst>
              <a:ext uri="{FF2B5EF4-FFF2-40B4-BE49-F238E27FC236}">
                <a16:creationId xmlns:a16="http://schemas.microsoft.com/office/drawing/2014/main" id="{923007A5-F991-E186-C05C-31EE77D86F87}"/>
              </a:ext>
            </a:extLst>
          </p:cNvPr>
          <p:cNvSpPr/>
          <p:nvPr/>
        </p:nvSpPr>
        <p:spPr>
          <a:xfrm>
            <a:off x="1117725" y="1735483"/>
            <a:ext cx="4158143" cy="536896"/>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113970"/>
      </p:ext>
    </p:extLst>
  </p:cSld>
  <p:clrMapOvr>
    <a:masterClrMapping/>
  </p:clrMapOvr>
  <mc:AlternateContent xmlns:mc="http://schemas.openxmlformats.org/markup-compatibility/2006" xmlns:p14="http://schemas.microsoft.com/office/powerpoint/2010/main">
    <mc:Choice Requires="p14">
      <p:transition spd="slow" p14:dur="2000" advTm="23137"/>
    </mc:Choice>
    <mc:Fallback xmlns="">
      <p:transition spd="slow" advTm="2313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257ED-A607-4882-8371-FAB97809EB14}"/>
              </a:ext>
            </a:extLst>
          </p:cNvPr>
          <p:cNvSpPr>
            <a:spLocks noGrp="1"/>
          </p:cNvSpPr>
          <p:nvPr>
            <p:ph type="ctrTitle"/>
          </p:nvPr>
        </p:nvSpPr>
        <p:spPr>
          <a:xfrm>
            <a:off x="965505" y="623571"/>
            <a:ext cx="10260990" cy="3523885"/>
          </a:xfrm>
        </p:spPr>
        <p:txBody>
          <a:bodyPr>
            <a:normAutofit/>
          </a:bodyPr>
          <a:lstStyle/>
          <a:p>
            <a:pPr algn="ctr">
              <a:lnSpc>
                <a:spcPct val="90000"/>
              </a:lnSpc>
            </a:pPr>
            <a:r>
              <a:rPr lang="en-US" sz="8000"/>
              <a:t>Clearinghouse Submission</a:t>
            </a:r>
            <a:br>
              <a:rPr lang="en-US" sz="8000"/>
            </a:br>
            <a:endParaRPr lang="en-US" sz="8000"/>
          </a:p>
        </p:txBody>
      </p:sp>
      <p:sp>
        <p:nvSpPr>
          <p:cNvPr id="3" name="Subtitle 2">
            <a:extLst>
              <a:ext uri="{FF2B5EF4-FFF2-40B4-BE49-F238E27FC236}">
                <a16:creationId xmlns:a16="http://schemas.microsoft.com/office/drawing/2014/main" id="{8C5E2054-995F-4B23-A30B-7476F249E2C9}"/>
              </a:ext>
            </a:extLst>
          </p:cNvPr>
          <p:cNvSpPr>
            <a:spLocks noGrp="1"/>
          </p:cNvSpPr>
          <p:nvPr>
            <p:ph type="subTitle" idx="1"/>
          </p:nvPr>
        </p:nvSpPr>
        <p:spPr>
          <a:xfrm>
            <a:off x="965505" y="3344506"/>
            <a:ext cx="10260990" cy="1209763"/>
          </a:xfrm>
        </p:spPr>
        <p:txBody>
          <a:bodyPr>
            <a:normAutofit/>
          </a:bodyPr>
          <a:lstStyle/>
          <a:p>
            <a:pPr algn="ctr"/>
            <a:r>
              <a:rPr lang="en-US" sz="2400" dirty="0">
                <a:effectLst/>
                <a:latin typeface="Calibri" panose="020F0502020204030204" pitchFamily="34" charset="0"/>
                <a:ea typeface="Times New Roman" panose="02020603050405020304" pitchFamily="18" charset="0"/>
              </a:rPr>
              <a:t>Applications/Proposals must be submitted to the State Clearinghouse email at </a:t>
            </a:r>
            <a:r>
              <a:rPr lang="en-US" sz="2400" dirty="0">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IGSClearinghouse@dfa.arkansas.gov</a:t>
            </a:r>
            <a:r>
              <a:rPr lang="en-US" sz="2400" dirty="0">
                <a:effectLst/>
                <a:latin typeface="Calibri" panose="020F0502020204030204" pitchFamily="34" charset="0"/>
                <a:ea typeface="Times New Roman" panose="02020603050405020304" pitchFamily="18"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and </a:t>
            </a:r>
            <a:r>
              <a:rPr lang="en-US" sz="2400" u="sng" dirty="0">
                <a:effectLst/>
                <a:latin typeface="Calibri" panose="020F050202020403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IGS.Applications@dfa.arkansas.gov</a:t>
            </a:r>
            <a:r>
              <a:rPr lang="en-US" sz="2400" u="sng" dirty="0">
                <a:effectLst/>
                <a:latin typeface="Calibri" panose="020F0502020204030204" pitchFamily="34" charset="0"/>
                <a:ea typeface="Times New Roman" panose="02020603050405020304" pitchFamily="18" charset="0"/>
                <a:cs typeface="Arial" panose="020B0604020202020204" pitchFamily="34" charset="0"/>
              </a:rPr>
              <a:t> </a:t>
            </a:r>
            <a:endParaRPr lang="en-US" sz="2400" dirty="0">
              <a:effectLst/>
              <a:latin typeface="Times New Roman" panose="02020603050405020304" pitchFamily="18" charset="0"/>
              <a:ea typeface="Times New Roman" panose="02020603050405020304" pitchFamily="18" charset="0"/>
            </a:endParaRPr>
          </a:p>
          <a:p>
            <a:pPr algn="ctr"/>
            <a:endParaRPr lang="en-US" sz="2400" dirty="0">
              <a:solidFill>
                <a:schemeClr val="bg2"/>
              </a:solidFill>
            </a:endParaRPr>
          </a:p>
        </p:txBody>
      </p:sp>
    </p:spTree>
    <p:extLst>
      <p:ext uri="{BB962C8B-B14F-4D97-AF65-F5344CB8AC3E}">
        <p14:creationId xmlns:p14="http://schemas.microsoft.com/office/powerpoint/2010/main" val="459156284"/>
      </p:ext>
    </p:extLst>
  </p:cSld>
  <p:clrMapOvr>
    <a:masterClrMapping/>
  </p:clrMapOvr>
  <mc:AlternateContent xmlns:mc="http://schemas.openxmlformats.org/markup-compatibility/2006" xmlns:p14="http://schemas.microsoft.com/office/powerpoint/2010/main">
    <mc:Choice Requires="p14">
      <p:transition spd="slow" p14:dur="2000" advTm="19863"/>
    </mc:Choice>
    <mc:Fallback xmlns="">
      <p:transition spd="slow" advTm="1986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B33E-5E04-472E-9674-9CEF29DB7E2A}"/>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5400" b="0" i="0" kern="1200" dirty="0">
                <a:latin typeface="+mj-lt"/>
                <a:ea typeface="+mj-ea"/>
                <a:cs typeface="+mj-cs"/>
              </a:rPr>
              <a:t>SF-424</a:t>
            </a:r>
          </a:p>
        </p:txBody>
      </p:sp>
      <p:pic>
        <p:nvPicPr>
          <p:cNvPr id="5" name="Content Placeholder 4" descr="Timeline&#10;&#10;Description automatically generated">
            <a:extLst>
              <a:ext uri="{FF2B5EF4-FFF2-40B4-BE49-F238E27FC236}">
                <a16:creationId xmlns:a16="http://schemas.microsoft.com/office/drawing/2014/main" id="{1C1E023D-8944-48F9-9376-D4ECCD71B6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7592" y="855088"/>
            <a:ext cx="4797345" cy="5562139"/>
          </a:xfrm>
          <a:prstGeom prst="rect">
            <a:avLst/>
          </a:prstGeom>
          <a:effectLst/>
        </p:spPr>
      </p:pic>
    </p:spTree>
    <p:extLst>
      <p:ext uri="{BB962C8B-B14F-4D97-AF65-F5344CB8AC3E}">
        <p14:creationId xmlns:p14="http://schemas.microsoft.com/office/powerpoint/2010/main" val="3080374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6380"/>
    </mc:Choice>
    <mc:Fallback xmlns="">
      <p:transition spd="slow" advTm="1638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96A4A-3231-484B-A0BE-0D2A460103F8}"/>
              </a:ext>
            </a:extLst>
          </p:cNvPr>
          <p:cNvSpPr>
            <a:spLocks noGrp="1"/>
          </p:cNvSpPr>
          <p:nvPr>
            <p:ph type="title"/>
          </p:nvPr>
        </p:nvSpPr>
        <p:spPr>
          <a:xfrm>
            <a:off x="648930" y="629267"/>
            <a:ext cx="9252154" cy="1016654"/>
          </a:xfrm>
        </p:spPr>
        <p:txBody>
          <a:bodyPr>
            <a:normAutofit/>
          </a:bodyPr>
          <a:lstStyle/>
          <a:p>
            <a:r>
              <a:rPr lang="en-US" dirty="0"/>
              <a:t>Subaward Requirements</a:t>
            </a:r>
          </a:p>
        </p:txBody>
      </p:sp>
      <p:graphicFrame>
        <p:nvGraphicFramePr>
          <p:cNvPr id="22" name="Content Placeholder 2">
            <a:extLst>
              <a:ext uri="{FF2B5EF4-FFF2-40B4-BE49-F238E27FC236}">
                <a16:creationId xmlns:a16="http://schemas.microsoft.com/office/drawing/2014/main" id="{7135F859-A719-6C7A-8571-A3F26C165D25}"/>
              </a:ext>
            </a:extLst>
          </p:cNvPr>
          <p:cNvGraphicFramePr>
            <a:graphicFrameLocks noGrp="1"/>
          </p:cNvGraphicFramePr>
          <p:nvPr>
            <p:ph idx="1"/>
            <p:extLst>
              <p:ext uri="{D42A27DB-BD31-4B8C-83A1-F6EECF244321}">
                <p14:modId xmlns:p14="http://schemas.microsoft.com/office/powerpoint/2010/main" val="2995140460"/>
              </p:ext>
            </p:extLst>
          </p:nvPr>
        </p:nvGraphicFramePr>
        <p:xfrm>
          <a:off x="304800" y="1489166"/>
          <a:ext cx="11239500" cy="4725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69429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7657"/>
    </mc:Choice>
    <mc:Fallback xmlns="">
      <p:transition spd="slow" advTm="10765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F1B4CDC-77D4-E93D-B7DA-EBBB1F909639}"/>
              </a:ext>
            </a:extLst>
          </p:cNvPr>
          <p:cNvPicPr>
            <a:picLocks noChangeAspect="1"/>
          </p:cNvPicPr>
          <p:nvPr/>
        </p:nvPicPr>
        <p:blipFill rotWithShape="1">
          <a:blip r:embed="rId2">
            <a:duotone>
              <a:prstClr val="black"/>
              <a:schemeClr val="tx2">
                <a:tint val="45000"/>
                <a:satMod val="400000"/>
              </a:schemeClr>
            </a:duotone>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A647ED75-D300-4215-A3E7-F2E0D5FCC09A}"/>
              </a:ext>
            </a:extLst>
          </p:cNvPr>
          <p:cNvSpPr>
            <a:spLocks noGrp="1"/>
          </p:cNvSpPr>
          <p:nvPr>
            <p:ph type="title"/>
          </p:nvPr>
        </p:nvSpPr>
        <p:spPr>
          <a:xfrm>
            <a:off x="4050889" y="365758"/>
            <a:ext cx="6784259" cy="1828800"/>
          </a:xfrm>
        </p:spPr>
        <p:txBody>
          <a:bodyPr>
            <a:normAutofit/>
          </a:bodyPr>
          <a:lstStyle/>
          <a:p>
            <a:r>
              <a:rPr lang="en-US" sz="4800">
                <a:solidFill>
                  <a:schemeClr val="tx1">
                    <a:lumMod val="85000"/>
                    <a:lumOff val="15000"/>
                  </a:schemeClr>
                </a:solidFill>
              </a:rPr>
              <a:t>Program Requirements</a:t>
            </a:r>
          </a:p>
        </p:txBody>
      </p:sp>
      <p:graphicFrame>
        <p:nvGraphicFramePr>
          <p:cNvPr id="62" name="Content Placeholder 2">
            <a:extLst>
              <a:ext uri="{FF2B5EF4-FFF2-40B4-BE49-F238E27FC236}">
                <a16:creationId xmlns:a16="http://schemas.microsoft.com/office/drawing/2014/main" id="{EA5BD853-9C50-947D-4859-2F66441C5B8E}"/>
              </a:ext>
            </a:extLst>
          </p:cNvPr>
          <p:cNvGraphicFramePr/>
          <p:nvPr>
            <p:extLst>
              <p:ext uri="{D42A27DB-BD31-4B8C-83A1-F6EECF244321}">
                <p14:modId xmlns:p14="http://schemas.microsoft.com/office/powerpoint/2010/main" val="1603597069"/>
              </p:ext>
            </p:extLst>
          </p:nvPr>
        </p:nvGraphicFramePr>
        <p:xfrm>
          <a:off x="4050889" y="2324100"/>
          <a:ext cx="6784259" cy="3875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92931"/>
      </p:ext>
    </p:extLst>
  </p:cSld>
  <p:clrMapOvr>
    <a:masterClrMapping/>
  </p:clrMapOvr>
  <mc:AlternateContent xmlns:mc="http://schemas.openxmlformats.org/markup-compatibility/2006" xmlns:p14="http://schemas.microsoft.com/office/powerpoint/2010/main">
    <mc:Choice Requires="p14">
      <p:transition spd="slow" p14:dur="2000" advTm="80234"/>
    </mc:Choice>
    <mc:Fallback xmlns="">
      <p:transition spd="slow" advTm="8023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4408-9DE8-40BA-84F3-BDCA6EBC4678}"/>
              </a:ext>
            </a:extLst>
          </p:cNvPr>
          <p:cNvSpPr>
            <a:spLocks noGrp="1"/>
          </p:cNvSpPr>
          <p:nvPr>
            <p:ph type="title"/>
          </p:nvPr>
        </p:nvSpPr>
        <p:spPr>
          <a:xfrm>
            <a:off x="653143" y="1645920"/>
            <a:ext cx="3522879" cy="4470821"/>
          </a:xfrm>
        </p:spPr>
        <p:txBody>
          <a:bodyPr>
            <a:normAutofit/>
          </a:bodyPr>
          <a:lstStyle/>
          <a:p>
            <a:pPr algn="r"/>
            <a:r>
              <a:rPr lang="en-US" b="1" dirty="0">
                <a:solidFill>
                  <a:srgbClr val="FF0000"/>
                </a:solidFill>
              </a:rPr>
              <a:t>IMPORTANT DATES</a:t>
            </a:r>
          </a:p>
        </p:txBody>
      </p:sp>
      <p:sp>
        <p:nvSpPr>
          <p:cNvPr id="3" name="Content Placeholder 2">
            <a:extLst>
              <a:ext uri="{FF2B5EF4-FFF2-40B4-BE49-F238E27FC236}">
                <a16:creationId xmlns:a16="http://schemas.microsoft.com/office/drawing/2014/main" id="{5DAEDBBF-9F7C-41A6-896E-361123BDFE92}"/>
              </a:ext>
            </a:extLst>
          </p:cNvPr>
          <p:cNvSpPr>
            <a:spLocks noGrp="1"/>
          </p:cNvSpPr>
          <p:nvPr>
            <p:ph idx="1"/>
          </p:nvPr>
        </p:nvSpPr>
        <p:spPr>
          <a:xfrm>
            <a:off x="5204109" y="1645920"/>
            <a:ext cx="6269434" cy="4470821"/>
          </a:xfrm>
        </p:spPr>
        <p:txBody>
          <a:bodyPr>
            <a:normAutofit/>
          </a:bodyPr>
          <a:lstStyle/>
          <a:p>
            <a:r>
              <a:rPr lang="en-US" b="1" dirty="0"/>
              <a:t>Release Date</a:t>
            </a:r>
            <a:r>
              <a:rPr lang="en-US" dirty="0"/>
              <a:t>: October 11, 2023</a:t>
            </a:r>
          </a:p>
          <a:p>
            <a:r>
              <a:rPr lang="en-US" b="1" dirty="0"/>
              <a:t>RFP/RFA Due Date</a:t>
            </a:r>
            <a:r>
              <a:rPr lang="en-US" dirty="0"/>
              <a:t>: November 10, 2023</a:t>
            </a:r>
          </a:p>
          <a:p>
            <a:r>
              <a:rPr lang="en-US" b="1" dirty="0"/>
              <a:t>RFA Technical Assistance Workshop</a:t>
            </a:r>
            <a:r>
              <a:rPr lang="en-US" dirty="0"/>
              <a:t>: October 25, 2023  10:00 A.M.</a:t>
            </a:r>
          </a:p>
          <a:p>
            <a:pPr marL="0" indent="0">
              <a:buNone/>
            </a:pPr>
            <a:r>
              <a:rPr lang="en-US" dirty="0"/>
              <a:t>   PowerPoint Presentation</a:t>
            </a:r>
          </a:p>
          <a:p>
            <a:r>
              <a:rPr lang="en-US" b="1" dirty="0"/>
              <a:t>Project Period</a:t>
            </a:r>
            <a:r>
              <a:rPr lang="en-US" dirty="0"/>
              <a:t>: </a:t>
            </a:r>
          </a:p>
          <a:p>
            <a:pPr marL="0" indent="0">
              <a:buNone/>
            </a:pPr>
            <a:r>
              <a:rPr lang="en-US" dirty="0"/>
              <a:t>   October 1, 2023-September 30, 2024</a:t>
            </a:r>
          </a:p>
        </p:txBody>
      </p:sp>
    </p:spTree>
    <p:extLst>
      <p:ext uri="{BB962C8B-B14F-4D97-AF65-F5344CB8AC3E}">
        <p14:creationId xmlns:p14="http://schemas.microsoft.com/office/powerpoint/2010/main" val="2557991899"/>
      </p:ext>
    </p:extLst>
  </p:cSld>
  <p:clrMapOvr>
    <a:masterClrMapping/>
  </p:clrMapOvr>
  <mc:AlternateContent xmlns:mc="http://schemas.openxmlformats.org/markup-compatibility/2006" xmlns:p14="http://schemas.microsoft.com/office/powerpoint/2010/main">
    <mc:Choice Requires="p14">
      <p:transition spd="slow" p14:dur="2000" advTm="78238"/>
    </mc:Choice>
    <mc:Fallback xmlns="">
      <p:transition spd="slow" advTm="7823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everal hands raised and ready to answer a question">
            <a:extLst>
              <a:ext uri="{FF2B5EF4-FFF2-40B4-BE49-F238E27FC236}">
                <a16:creationId xmlns:a16="http://schemas.microsoft.com/office/drawing/2014/main" id="{D807ED06-6F88-465D-91E4-47FFD06214F7}"/>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3115" r="-1" b="12593"/>
          <a:stretch/>
        </p:blipFill>
        <p:spPr>
          <a:xfrm>
            <a:off x="20" y="10"/>
            <a:ext cx="12188930" cy="6857990"/>
          </a:xfrm>
          <a:prstGeom prst="rect">
            <a:avLst/>
          </a:prstGeom>
        </p:spPr>
      </p:pic>
      <p:sp>
        <p:nvSpPr>
          <p:cNvPr id="2" name="Title 1">
            <a:extLst>
              <a:ext uri="{FF2B5EF4-FFF2-40B4-BE49-F238E27FC236}">
                <a16:creationId xmlns:a16="http://schemas.microsoft.com/office/drawing/2014/main" id="{6983951F-7663-42B6-8392-C530858B3CB5}"/>
              </a:ext>
            </a:extLst>
          </p:cNvPr>
          <p:cNvSpPr>
            <a:spLocks noGrp="1"/>
          </p:cNvSpPr>
          <p:nvPr>
            <p:ph type="ctrTitle"/>
          </p:nvPr>
        </p:nvSpPr>
        <p:spPr>
          <a:xfrm>
            <a:off x="1524000" y="1122363"/>
            <a:ext cx="9144000" cy="3063240"/>
          </a:xfrm>
        </p:spPr>
        <p:txBody>
          <a:bodyPr>
            <a:normAutofit/>
          </a:bodyPr>
          <a:lstStyle/>
          <a:p>
            <a:r>
              <a:rPr lang="en-US" sz="6600">
                <a:solidFill>
                  <a:srgbClr val="FFFFFF"/>
                </a:solidFill>
              </a:rPr>
              <a:t>QUESTIONS?</a:t>
            </a:r>
          </a:p>
        </p:txBody>
      </p:sp>
    </p:spTree>
    <p:extLst>
      <p:ext uri="{BB962C8B-B14F-4D97-AF65-F5344CB8AC3E}">
        <p14:creationId xmlns:p14="http://schemas.microsoft.com/office/powerpoint/2010/main" val="40759682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689"/>
    </mc:Choice>
    <mc:Fallback xmlns="">
      <p:transition spd="slow" advTm="268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7901A-9642-42E8-8E04-61D7D8084616}"/>
              </a:ext>
            </a:extLst>
          </p:cNvPr>
          <p:cNvSpPr>
            <a:spLocks noGrp="1"/>
          </p:cNvSpPr>
          <p:nvPr>
            <p:ph type="title"/>
          </p:nvPr>
        </p:nvSpPr>
        <p:spPr>
          <a:xfrm>
            <a:off x="806195" y="804672"/>
            <a:ext cx="3775232" cy="5248656"/>
          </a:xfrm>
        </p:spPr>
        <p:txBody>
          <a:bodyPr anchor="ctr">
            <a:normAutofit/>
          </a:bodyPr>
          <a:lstStyle/>
          <a:p>
            <a:pPr algn="ctr"/>
            <a:r>
              <a:rPr lang="en-US" dirty="0"/>
              <a:t>Contact Information</a:t>
            </a:r>
          </a:p>
        </p:txBody>
      </p:sp>
      <p:sp>
        <p:nvSpPr>
          <p:cNvPr id="3" name="Content Placeholder 2">
            <a:extLst>
              <a:ext uri="{FF2B5EF4-FFF2-40B4-BE49-F238E27FC236}">
                <a16:creationId xmlns:a16="http://schemas.microsoft.com/office/drawing/2014/main" id="{8858858D-1E5C-4D08-8620-4CDE0083DBA7}"/>
              </a:ext>
            </a:extLst>
          </p:cNvPr>
          <p:cNvSpPr>
            <a:spLocks noGrp="1"/>
          </p:cNvSpPr>
          <p:nvPr>
            <p:ph idx="1"/>
          </p:nvPr>
        </p:nvSpPr>
        <p:spPr>
          <a:xfrm>
            <a:off x="4894917" y="660292"/>
            <a:ext cx="6399930" cy="5393036"/>
          </a:xfrm>
        </p:spPr>
        <p:txBody>
          <a:bodyPr anchor="ctr">
            <a:normAutofit/>
          </a:bodyPr>
          <a:lstStyle/>
          <a:p>
            <a:pPr marL="173038" lvl="1" indent="0">
              <a:lnSpc>
                <a:spcPct val="90000"/>
              </a:lnSpc>
              <a:buClr>
                <a:srgbClr val="FF629E"/>
              </a:buClr>
              <a:buNone/>
            </a:pPr>
            <a:r>
              <a:rPr lang="en-US" sz="1200" b="1" dirty="0"/>
              <a:t>DFA-IGS Staff:</a:t>
            </a:r>
          </a:p>
          <a:p>
            <a:pPr marL="173038" lvl="1" indent="0">
              <a:lnSpc>
                <a:spcPct val="90000"/>
              </a:lnSpc>
              <a:buClr>
                <a:srgbClr val="FF629E"/>
              </a:buClr>
              <a:buNone/>
            </a:pPr>
            <a:endParaRPr lang="en-US" sz="1200" b="1" dirty="0"/>
          </a:p>
          <a:p>
            <a:pPr marL="346075" lvl="1" indent="0">
              <a:lnSpc>
                <a:spcPct val="90000"/>
              </a:lnSpc>
              <a:buClr>
                <a:srgbClr val="FF629E"/>
              </a:buClr>
              <a:buNone/>
            </a:pPr>
            <a:r>
              <a:rPr lang="en-US" sz="1200"/>
              <a:t>Kimberly </a:t>
            </a:r>
            <a:r>
              <a:rPr lang="en-US" sz="1200" dirty="0"/>
              <a:t>Orr, Grants Analyst</a:t>
            </a:r>
          </a:p>
          <a:p>
            <a:pPr marL="346075" lvl="1" indent="0">
              <a:lnSpc>
                <a:spcPct val="90000"/>
              </a:lnSpc>
              <a:buClr>
                <a:srgbClr val="FF629E"/>
              </a:buClr>
              <a:buNone/>
            </a:pPr>
            <a:r>
              <a:rPr lang="en-US" sz="1200" dirty="0">
                <a:hlinkClick r:id="rId3"/>
              </a:rPr>
              <a:t>Kimberly.orr@dfa.Arkansas.gov</a:t>
            </a:r>
            <a:endParaRPr lang="en-US" sz="1200" dirty="0"/>
          </a:p>
          <a:p>
            <a:pPr marL="346075" lvl="1" indent="0">
              <a:lnSpc>
                <a:spcPct val="90000"/>
              </a:lnSpc>
              <a:buClr>
                <a:srgbClr val="FF629E"/>
              </a:buClr>
              <a:buNone/>
            </a:pPr>
            <a:r>
              <a:rPr lang="en-US" sz="1200" dirty="0"/>
              <a:t>501-682-4798</a:t>
            </a:r>
          </a:p>
          <a:p>
            <a:pPr marL="346075" lvl="1" indent="0">
              <a:lnSpc>
                <a:spcPct val="90000"/>
              </a:lnSpc>
              <a:buClr>
                <a:srgbClr val="FF629E"/>
              </a:buClr>
              <a:buNone/>
            </a:pPr>
            <a:r>
              <a:rPr lang="en-US" sz="1200" dirty="0"/>
              <a:t> </a:t>
            </a:r>
          </a:p>
          <a:p>
            <a:pPr marL="346075" lvl="1" indent="0">
              <a:lnSpc>
                <a:spcPct val="90000"/>
              </a:lnSpc>
              <a:buClr>
                <a:srgbClr val="FF629E"/>
              </a:buClr>
              <a:buNone/>
            </a:pPr>
            <a:r>
              <a:rPr lang="en-US" sz="1200" dirty="0"/>
              <a:t>Richard </a:t>
            </a:r>
            <a:r>
              <a:rPr lang="en-US" sz="1200" dirty="0" err="1"/>
              <a:t>Wylilia</a:t>
            </a:r>
            <a:r>
              <a:rPr lang="en-US" sz="1200" dirty="0"/>
              <a:t>, Grants Analyst</a:t>
            </a:r>
          </a:p>
          <a:p>
            <a:pPr marL="346075" lvl="1" indent="0">
              <a:lnSpc>
                <a:spcPct val="90000"/>
              </a:lnSpc>
              <a:buClr>
                <a:srgbClr val="FF629E"/>
              </a:buClr>
              <a:buNone/>
            </a:pPr>
            <a:r>
              <a:rPr lang="en-US" sz="1200" dirty="0">
                <a:hlinkClick r:id="rId4"/>
              </a:rPr>
              <a:t>Richard.wylilia@dfa.Arkansas.gov</a:t>
            </a:r>
            <a:r>
              <a:rPr lang="en-US" sz="1200" dirty="0"/>
              <a:t> </a:t>
            </a:r>
          </a:p>
          <a:p>
            <a:pPr marL="346075" lvl="1" indent="0">
              <a:lnSpc>
                <a:spcPct val="90000"/>
              </a:lnSpc>
              <a:buClr>
                <a:srgbClr val="FF629E"/>
              </a:buClr>
              <a:buNone/>
            </a:pPr>
            <a:r>
              <a:rPr lang="en-US" sz="1200" dirty="0"/>
              <a:t>501-682-5254</a:t>
            </a:r>
          </a:p>
          <a:p>
            <a:pPr marL="346075" lvl="1" indent="0">
              <a:lnSpc>
                <a:spcPct val="90000"/>
              </a:lnSpc>
              <a:buClr>
                <a:srgbClr val="FF629E"/>
              </a:buClr>
              <a:buNone/>
            </a:pPr>
            <a:endParaRPr lang="en-US" sz="1200" dirty="0"/>
          </a:p>
          <a:p>
            <a:pPr marL="173038" indent="0">
              <a:lnSpc>
                <a:spcPct val="90000"/>
              </a:lnSpc>
              <a:spcBef>
                <a:spcPts val="0"/>
              </a:spcBef>
              <a:buClr>
                <a:srgbClr val="FF629E"/>
              </a:buClr>
              <a:buNone/>
            </a:pPr>
            <a:endParaRPr lang="en-US" sz="1200" dirty="0"/>
          </a:p>
          <a:p>
            <a:pPr marL="173038" indent="0">
              <a:lnSpc>
                <a:spcPct val="90000"/>
              </a:lnSpc>
              <a:spcBef>
                <a:spcPts val="0"/>
              </a:spcBef>
              <a:buClr>
                <a:srgbClr val="FF629E"/>
              </a:buClr>
              <a:buNone/>
            </a:pPr>
            <a:r>
              <a:rPr lang="en-US" sz="1200" dirty="0"/>
              <a:t>Email: </a:t>
            </a:r>
            <a:r>
              <a:rPr lang="en-US" sz="1200" b="1" u="sng" dirty="0">
                <a:hlinkClick r:id="rId5">
                  <a:extLst>
                    <a:ext uri="{A12FA001-AC4F-418D-AE19-62706E023703}">
                      <ahyp:hlinkClr xmlns:ahyp="http://schemas.microsoft.com/office/drawing/2018/hyperlinkcolor" val="tx"/>
                    </a:ext>
                  </a:extLst>
                </a:hlinkClick>
              </a:rPr>
              <a:t>IGS.JAG@dfa.arkansas.gov</a:t>
            </a:r>
            <a:r>
              <a:rPr lang="en-US" sz="1200" b="1" dirty="0"/>
              <a:t> </a:t>
            </a:r>
            <a:endParaRPr lang="en-US" sz="1200" dirty="0"/>
          </a:p>
          <a:p>
            <a:pPr marL="173038" indent="0">
              <a:lnSpc>
                <a:spcPct val="90000"/>
              </a:lnSpc>
              <a:spcBef>
                <a:spcPts val="0"/>
              </a:spcBef>
              <a:buClr>
                <a:srgbClr val="FF629E"/>
              </a:buClr>
              <a:buNone/>
            </a:pPr>
            <a:endParaRPr lang="en-US" sz="1200" dirty="0"/>
          </a:p>
          <a:p>
            <a:pPr marL="173038" indent="0">
              <a:lnSpc>
                <a:spcPct val="90000"/>
              </a:lnSpc>
              <a:spcBef>
                <a:spcPts val="0"/>
              </a:spcBef>
              <a:buClr>
                <a:srgbClr val="FF629E"/>
              </a:buClr>
              <a:buNone/>
            </a:pPr>
            <a:r>
              <a:rPr lang="en-US" sz="1200" dirty="0"/>
              <a:t>Phone: 501-682-1074</a:t>
            </a:r>
            <a:endParaRPr lang="en-US" sz="1200" b="1" dirty="0"/>
          </a:p>
          <a:p>
            <a:pPr>
              <a:lnSpc>
                <a:spcPct val="90000"/>
              </a:lnSpc>
            </a:pPr>
            <a:endParaRPr lang="en-US" sz="700" dirty="0"/>
          </a:p>
        </p:txBody>
      </p:sp>
    </p:spTree>
    <p:extLst>
      <p:ext uri="{BB962C8B-B14F-4D97-AF65-F5344CB8AC3E}">
        <p14:creationId xmlns:p14="http://schemas.microsoft.com/office/powerpoint/2010/main" val="1612020693"/>
      </p:ext>
    </p:extLst>
  </p:cSld>
  <p:clrMapOvr>
    <a:masterClrMapping/>
  </p:clrMapOvr>
  <mc:AlternateContent xmlns:mc="http://schemas.openxmlformats.org/markup-compatibility/2006" xmlns:p14="http://schemas.microsoft.com/office/powerpoint/2010/main">
    <mc:Choice Requires="p14">
      <p:transition spd="slow" p14:dur="2000" advTm="42061"/>
    </mc:Choice>
    <mc:Fallback xmlns="">
      <p:transition spd="slow" advTm="4206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8EAC2-4AEC-4ADC-8F8F-40C3A493E848}"/>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Overview</a:t>
            </a:r>
          </a:p>
        </p:txBody>
      </p:sp>
      <p:sp>
        <p:nvSpPr>
          <p:cNvPr id="3" name="Content Placeholder 2">
            <a:extLst>
              <a:ext uri="{FF2B5EF4-FFF2-40B4-BE49-F238E27FC236}">
                <a16:creationId xmlns:a16="http://schemas.microsoft.com/office/drawing/2014/main" id="{41DA7BA9-1FF3-4199-8436-D1D2FC69D3F6}"/>
              </a:ext>
            </a:extLst>
          </p:cNvPr>
          <p:cNvSpPr>
            <a:spLocks noGrp="1"/>
          </p:cNvSpPr>
          <p:nvPr>
            <p:ph idx="1"/>
          </p:nvPr>
        </p:nvSpPr>
        <p:spPr>
          <a:xfrm>
            <a:off x="1103312" y="2763520"/>
            <a:ext cx="8946541" cy="3484879"/>
          </a:xfrm>
        </p:spPr>
        <p:txBody>
          <a:bodyPr>
            <a:normAutofit/>
          </a:bodyPr>
          <a:lstStyle/>
          <a:p>
            <a:pPr>
              <a:buClr>
                <a:schemeClr val="accent2"/>
              </a:buClr>
              <a:buFont typeface="Arial" panose="020B0604020202020204" pitchFamily="34" charset="0"/>
              <a:buChar char="•"/>
            </a:pPr>
            <a:r>
              <a:rPr lang="en-US" dirty="0"/>
              <a:t>UEIs &amp; SAM</a:t>
            </a:r>
          </a:p>
          <a:p>
            <a:pPr>
              <a:buClr>
                <a:schemeClr val="accent2"/>
              </a:buClr>
              <a:buFont typeface="Arial" panose="020B0604020202020204" pitchFamily="34" charset="0"/>
              <a:buChar char="•"/>
            </a:pPr>
            <a:r>
              <a:rPr lang="en-US" dirty="0"/>
              <a:t>RFA Application</a:t>
            </a:r>
          </a:p>
          <a:p>
            <a:pPr>
              <a:buClr>
                <a:schemeClr val="accent2"/>
              </a:buClr>
              <a:buFont typeface="Arial" panose="020B0604020202020204" pitchFamily="34" charset="0"/>
              <a:buChar char="•"/>
            </a:pPr>
            <a:r>
              <a:rPr lang="en-US" dirty="0"/>
              <a:t>Subaward Requirements</a:t>
            </a:r>
          </a:p>
          <a:p>
            <a:pPr>
              <a:buClr>
                <a:schemeClr val="accent2"/>
              </a:buClr>
              <a:buFont typeface="Arial" panose="020B0604020202020204" pitchFamily="34" charset="0"/>
              <a:buChar char="•"/>
            </a:pPr>
            <a:r>
              <a:rPr lang="en-US" dirty="0"/>
              <a:t>Program Requirements</a:t>
            </a:r>
          </a:p>
          <a:p>
            <a:pPr>
              <a:buClr>
                <a:schemeClr val="accent2"/>
              </a:buClr>
              <a:buFont typeface="Arial" panose="020B0604020202020204" pitchFamily="34" charset="0"/>
              <a:buChar char="•"/>
            </a:pPr>
            <a:r>
              <a:rPr lang="en-US" dirty="0"/>
              <a:t>Timeline</a:t>
            </a:r>
          </a:p>
          <a:p>
            <a:pPr>
              <a:buClr>
                <a:schemeClr val="accent2"/>
              </a:buClr>
              <a:buFont typeface="Arial" panose="020B0604020202020204" pitchFamily="34" charset="0"/>
              <a:buChar char="•"/>
            </a:pPr>
            <a:r>
              <a:rPr lang="en-US" dirty="0"/>
              <a:t>Questions</a:t>
            </a:r>
          </a:p>
          <a:p>
            <a:pPr>
              <a:buClr>
                <a:schemeClr val="accent2"/>
              </a:buClr>
              <a:buFont typeface="Arial" panose="020B0604020202020204" pitchFamily="34" charset="0"/>
              <a:buChar char="•"/>
            </a:pPr>
            <a:r>
              <a:rPr lang="en-US" dirty="0"/>
              <a:t>Contact Information</a:t>
            </a:r>
          </a:p>
          <a:p>
            <a:endParaRPr lang="en-US" dirty="0"/>
          </a:p>
          <a:p>
            <a:endParaRPr lang="en-US" dirty="0"/>
          </a:p>
        </p:txBody>
      </p:sp>
    </p:spTree>
    <p:extLst>
      <p:ext uri="{BB962C8B-B14F-4D97-AF65-F5344CB8AC3E}">
        <p14:creationId xmlns:p14="http://schemas.microsoft.com/office/powerpoint/2010/main" val="1600485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1000"/>
    </mc:Choice>
    <mc:Fallback xmlns="">
      <p:transition spd="slow" advTm="21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lowing circuit board">
            <a:extLst>
              <a:ext uri="{FF2B5EF4-FFF2-40B4-BE49-F238E27FC236}">
                <a16:creationId xmlns:a16="http://schemas.microsoft.com/office/drawing/2014/main" id="{6EB01F1D-3961-479F-9292-2F74299AB837}"/>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4" name="Title 3">
            <a:extLst>
              <a:ext uri="{FF2B5EF4-FFF2-40B4-BE49-F238E27FC236}">
                <a16:creationId xmlns:a16="http://schemas.microsoft.com/office/drawing/2014/main" id="{C313A966-C8CC-4096-B22B-62878657037E}"/>
              </a:ext>
            </a:extLst>
          </p:cNvPr>
          <p:cNvSpPr>
            <a:spLocks noGrp="1"/>
          </p:cNvSpPr>
          <p:nvPr>
            <p:ph type="title"/>
          </p:nvPr>
        </p:nvSpPr>
        <p:spPr/>
        <p:txBody>
          <a:bodyPr>
            <a:normAutofit/>
          </a:bodyPr>
          <a:lstStyle/>
          <a:p>
            <a:r>
              <a:rPr lang="en-US"/>
              <a:t>UEIs &amp; SAM</a:t>
            </a:r>
          </a:p>
        </p:txBody>
      </p:sp>
      <p:sp>
        <p:nvSpPr>
          <p:cNvPr id="5" name="Content Placeholder 4">
            <a:extLst>
              <a:ext uri="{FF2B5EF4-FFF2-40B4-BE49-F238E27FC236}">
                <a16:creationId xmlns:a16="http://schemas.microsoft.com/office/drawing/2014/main" id="{68B4D256-0807-47DC-A294-36B9ABB1C9D1}"/>
              </a:ext>
            </a:extLst>
          </p:cNvPr>
          <p:cNvSpPr>
            <a:spLocks noGrp="1"/>
          </p:cNvSpPr>
          <p:nvPr>
            <p:ph idx="1"/>
          </p:nvPr>
        </p:nvSpPr>
        <p:spPr/>
        <p:txBody>
          <a:bodyPr>
            <a:normAutofit/>
          </a:bodyPr>
          <a:lstStyle/>
          <a:p>
            <a:r>
              <a:rPr lang="en-US"/>
              <a:t>Unique Entity Identification &amp; System for Awards Management</a:t>
            </a:r>
          </a:p>
          <a:p>
            <a:pPr lvl="1"/>
            <a:r>
              <a:rPr lang="en-US" dirty="0"/>
              <a:t>Annual updates required</a:t>
            </a:r>
          </a:p>
          <a:p>
            <a:pPr lvl="1"/>
            <a:r>
              <a:rPr lang="en-US" dirty="0"/>
              <a:t>Needs to be updated at least 30 to 60 days before it is set to expire</a:t>
            </a:r>
          </a:p>
          <a:p>
            <a:endParaRPr lang="en-US"/>
          </a:p>
        </p:txBody>
      </p:sp>
    </p:spTree>
    <p:extLst>
      <p:ext uri="{BB962C8B-B14F-4D97-AF65-F5344CB8AC3E}">
        <p14:creationId xmlns:p14="http://schemas.microsoft.com/office/powerpoint/2010/main" val="750816795"/>
      </p:ext>
    </p:extLst>
  </p:cSld>
  <p:clrMapOvr>
    <a:masterClrMapping/>
  </p:clrMapOvr>
  <mc:AlternateContent xmlns:mc="http://schemas.openxmlformats.org/markup-compatibility/2006" xmlns:p14="http://schemas.microsoft.com/office/powerpoint/2010/main">
    <mc:Choice Requires="p14">
      <p:transition spd="slow" p14:dur="2000" advTm="43361"/>
    </mc:Choice>
    <mc:Fallback xmlns="">
      <p:transition spd="slow" advTm="4336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28F51-791F-480A-96DF-CBA675919398}"/>
              </a:ext>
            </a:extLst>
          </p:cNvPr>
          <p:cNvSpPr>
            <a:spLocks noGrp="1"/>
          </p:cNvSpPr>
          <p:nvPr>
            <p:ph type="ctrTitle"/>
          </p:nvPr>
        </p:nvSpPr>
        <p:spPr>
          <a:xfrm>
            <a:off x="2786199" y="1135537"/>
            <a:ext cx="6240580" cy="4191000"/>
          </a:xfrm>
        </p:spPr>
        <p:txBody>
          <a:bodyPr anchor="ctr">
            <a:normAutofit/>
          </a:bodyPr>
          <a:lstStyle/>
          <a:p>
            <a:pPr algn="ctr"/>
            <a:r>
              <a:rPr lang="en-US" b="1" dirty="0"/>
              <a:t>RFA Application</a:t>
            </a:r>
          </a:p>
        </p:txBody>
      </p:sp>
      <p:sp>
        <p:nvSpPr>
          <p:cNvPr id="3" name="Rectangle 2">
            <a:extLst>
              <a:ext uri="{FF2B5EF4-FFF2-40B4-BE49-F238E27FC236}">
                <a16:creationId xmlns:a16="http://schemas.microsoft.com/office/drawing/2014/main" id="{1B1C4D3A-D032-96D9-62FB-6DE2349841BA}"/>
              </a:ext>
            </a:extLst>
          </p:cNvPr>
          <p:cNvSpPr/>
          <p:nvPr/>
        </p:nvSpPr>
        <p:spPr>
          <a:xfrm>
            <a:off x="1432873" y="1034592"/>
            <a:ext cx="8682087" cy="4788816"/>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553030"/>
      </p:ext>
    </p:extLst>
  </p:cSld>
  <p:clrMapOvr>
    <a:masterClrMapping/>
  </p:clrMapOvr>
  <mc:AlternateContent xmlns:mc="http://schemas.openxmlformats.org/markup-compatibility/2006" xmlns:p14="http://schemas.microsoft.com/office/powerpoint/2010/main">
    <mc:Choice Requires="p14">
      <p:transition spd="slow" p14:dur="2000" advTm="3214"/>
    </mc:Choice>
    <mc:Fallback xmlns="">
      <p:transition spd="slow" advTm="321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AC36C-3ED2-4344-A307-ED02D3AC36D6}"/>
              </a:ext>
            </a:extLst>
          </p:cNvPr>
          <p:cNvSpPr>
            <a:spLocks noGrp="1"/>
          </p:cNvSpPr>
          <p:nvPr>
            <p:ph type="title"/>
          </p:nvPr>
        </p:nvSpPr>
        <p:spPr>
          <a:xfrm>
            <a:off x="7843706" y="1325880"/>
            <a:ext cx="3700593" cy="3066507"/>
          </a:xfrm>
        </p:spPr>
        <p:txBody>
          <a:bodyPr vert="horz" lIns="91440" tIns="45720" rIns="91440" bIns="45720" rtlCol="0" anchor="b">
            <a:normAutofit/>
          </a:bodyPr>
          <a:lstStyle/>
          <a:p>
            <a:r>
              <a:rPr lang="en-US" sz="5400" b="0" i="0" kern="1200" dirty="0">
                <a:solidFill>
                  <a:schemeClr val="tx2"/>
                </a:solidFill>
                <a:latin typeface="+mj-lt"/>
                <a:ea typeface="+mj-ea"/>
                <a:cs typeface="+mj-cs"/>
              </a:rPr>
              <a:t>Abstract</a:t>
            </a:r>
          </a:p>
        </p:txBody>
      </p:sp>
      <p:pic>
        <p:nvPicPr>
          <p:cNvPr id="11" name="Content Placeholder 10" descr="Graphical user interface&#10;&#10;Description automatically generated with low confidence">
            <a:extLst>
              <a:ext uri="{FF2B5EF4-FFF2-40B4-BE49-F238E27FC236}">
                <a16:creationId xmlns:a16="http://schemas.microsoft.com/office/drawing/2014/main" id="{722769C8-CBEA-4433-8547-0C17C85E0CF8}"/>
              </a:ext>
            </a:extLst>
          </p:cNvPr>
          <p:cNvPicPr>
            <a:picLocks noChangeAspect="1"/>
          </p:cNvPicPr>
          <p:nvPr/>
        </p:nvPicPr>
        <p:blipFill rotWithShape="1">
          <a:blip r:embed="rId2">
            <a:extLst>
              <a:ext uri="{28A0092B-C50C-407E-A947-70E740481C1C}">
                <a14:useLocalDpi xmlns:a14="http://schemas.microsoft.com/office/drawing/2010/main" val="0"/>
              </a:ext>
            </a:extLst>
          </a:blip>
          <a:srcRect t="15757" b="447"/>
          <a:stretch/>
        </p:blipFill>
        <p:spPr>
          <a:xfrm>
            <a:off x="955392" y="2147582"/>
            <a:ext cx="6275584" cy="3142067"/>
          </a:xfrm>
          <a:prstGeom prst="rect">
            <a:avLst/>
          </a:prstGeom>
          <a:effectLst/>
        </p:spPr>
      </p:pic>
    </p:spTree>
    <p:extLst>
      <p:ext uri="{BB962C8B-B14F-4D97-AF65-F5344CB8AC3E}">
        <p14:creationId xmlns:p14="http://schemas.microsoft.com/office/powerpoint/2010/main" val="33605254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0970"/>
    </mc:Choice>
    <mc:Fallback xmlns="">
      <p:transition spd="slow" advTm="4097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409CC20-8BE4-422D-89A7-5C8E0AB17B57}"/>
              </a:ext>
            </a:extLst>
          </p:cNvPr>
          <p:cNvPicPr>
            <a:picLocks noGrp="1" noChangeAspect="1"/>
          </p:cNvPicPr>
          <p:nvPr>
            <p:ph idx="1"/>
          </p:nvPr>
        </p:nvPicPr>
        <p:blipFill>
          <a:blip r:embed="rId3"/>
          <a:stretch>
            <a:fillRect/>
          </a:stretch>
        </p:blipFill>
        <p:spPr>
          <a:xfrm>
            <a:off x="1155489" y="643467"/>
            <a:ext cx="5641586" cy="5782500"/>
          </a:xfrm>
          <a:prstGeom prst="rect">
            <a:avLst/>
          </a:prstGeom>
        </p:spPr>
      </p:pic>
      <p:sp>
        <p:nvSpPr>
          <p:cNvPr id="5" name="Title 1">
            <a:extLst>
              <a:ext uri="{FF2B5EF4-FFF2-40B4-BE49-F238E27FC236}">
                <a16:creationId xmlns:a16="http://schemas.microsoft.com/office/drawing/2014/main" id="{3342697B-6EE1-82E5-9EA9-75CF0D9C20F8}"/>
              </a:ext>
            </a:extLst>
          </p:cNvPr>
          <p:cNvSpPr txBox="1">
            <a:spLocks/>
          </p:cNvSpPr>
          <p:nvPr/>
        </p:nvSpPr>
        <p:spPr>
          <a:xfrm>
            <a:off x="8704262" y="2155371"/>
            <a:ext cx="2628900" cy="2547257"/>
          </a:xfrm>
          <a:prstGeom prst="rect">
            <a:avLst/>
          </a:prstGeom>
          <a:noFill/>
        </p:spPr>
        <p:txBody>
          <a:bodyPr vert="horz" lIns="91440" tIns="45720" rIns="91440" bIns="45720" rtlCol="0" anchor="ctr">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Aft>
                <a:spcPts val="600"/>
              </a:spcAft>
            </a:pPr>
            <a:r>
              <a:rPr lang="en-US" sz="5400" dirty="0">
                <a:solidFill>
                  <a:srgbClr val="FFFFFF"/>
                </a:solidFill>
              </a:rPr>
              <a:t>Cover Page</a:t>
            </a:r>
          </a:p>
        </p:txBody>
      </p:sp>
      <p:sp>
        <p:nvSpPr>
          <p:cNvPr id="2" name="Rectangle 1">
            <a:extLst>
              <a:ext uri="{FF2B5EF4-FFF2-40B4-BE49-F238E27FC236}">
                <a16:creationId xmlns:a16="http://schemas.microsoft.com/office/drawing/2014/main" id="{BA553D38-B74F-6F15-5AB7-80C3DC180FB6}"/>
              </a:ext>
            </a:extLst>
          </p:cNvPr>
          <p:cNvSpPr/>
          <p:nvPr/>
        </p:nvSpPr>
        <p:spPr>
          <a:xfrm>
            <a:off x="1937857" y="1744910"/>
            <a:ext cx="4158143" cy="536896"/>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706590"/>
      </p:ext>
    </p:extLst>
  </p:cSld>
  <p:clrMapOvr>
    <a:masterClrMapping/>
  </p:clrMapOvr>
  <mc:AlternateContent xmlns:mc="http://schemas.openxmlformats.org/markup-compatibility/2006" xmlns:p14="http://schemas.microsoft.com/office/powerpoint/2010/main">
    <mc:Choice Requires="p14">
      <p:transition spd="slow" p14:dur="2000" advTm="22092"/>
    </mc:Choice>
    <mc:Fallback xmlns="">
      <p:transition spd="slow" advTm="2209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397ED-B80C-4A5C-85DC-DAFEF7F0E81A}"/>
              </a:ext>
            </a:extLst>
          </p:cNvPr>
          <p:cNvSpPr>
            <a:spLocks noGrp="1"/>
          </p:cNvSpPr>
          <p:nvPr>
            <p:ph type="title"/>
          </p:nvPr>
        </p:nvSpPr>
        <p:spPr>
          <a:xfrm>
            <a:off x="7635711" y="1325880"/>
            <a:ext cx="3908588" cy="3066507"/>
          </a:xfrm>
        </p:spPr>
        <p:txBody>
          <a:bodyPr vert="horz" lIns="91440" tIns="45720" rIns="91440" bIns="45720" rtlCol="0" anchor="b">
            <a:normAutofit/>
          </a:bodyPr>
          <a:lstStyle/>
          <a:p>
            <a:r>
              <a:rPr lang="en-US" sz="5000" b="0" i="0" kern="1200" dirty="0">
                <a:solidFill>
                  <a:schemeClr val="tx2"/>
                </a:solidFill>
                <a:latin typeface="+mj-lt"/>
                <a:ea typeface="+mj-ea"/>
                <a:cs typeface="+mj-cs"/>
              </a:rPr>
              <a:t>Program Narratives</a:t>
            </a:r>
          </a:p>
        </p:txBody>
      </p:sp>
      <p:pic>
        <p:nvPicPr>
          <p:cNvPr id="5" name="Content Placeholder 4" descr="Table&#10;&#10;Description automatically generated">
            <a:extLst>
              <a:ext uri="{FF2B5EF4-FFF2-40B4-BE49-F238E27FC236}">
                <a16:creationId xmlns:a16="http://schemas.microsoft.com/office/drawing/2014/main" id="{631C73E2-342E-435B-844D-B29FF53B45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9255" y="1325880"/>
            <a:ext cx="5151865" cy="4932911"/>
          </a:xfrm>
          <a:prstGeom prst="rect">
            <a:avLst/>
          </a:prstGeom>
          <a:effectLst/>
        </p:spPr>
      </p:pic>
      <p:sp>
        <p:nvSpPr>
          <p:cNvPr id="3" name="Rectangle 2">
            <a:extLst>
              <a:ext uri="{FF2B5EF4-FFF2-40B4-BE49-F238E27FC236}">
                <a16:creationId xmlns:a16="http://schemas.microsoft.com/office/drawing/2014/main" id="{BA1F0DEC-DDF9-8799-BBEC-712A11FB8648}"/>
              </a:ext>
            </a:extLst>
          </p:cNvPr>
          <p:cNvSpPr/>
          <p:nvPr/>
        </p:nvSpPr>
        <p:spPr>
          <a:xfrm>
            <a:off x="2063692" y="1233181"/>
            <a:ext cx="4655890" cy="536896"/>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81152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1658"/>
    </mc:Choice>
    <mc:Fallback xmlns="">
      <p:transition spd="slow" advTm="31658"/>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4DA19-25CC-4CA7-8D31-E162F8CEEDBA}"/>
              </a:ext>
            </a:extLst>
          </p:cNvPr>
          <p:cNvSpPr>
            <a:spLocks noGrp="1"/>
          </p:cNvSpPr>
          <p:nvPr>
            <p:ph type="title"/>
          </p:nvPr>
        </p:nvSpPr>
        <p:spPr>
          <a:xfrm>
            <a:off x="6372520" y="1447800"/>
            <a:ext cx="4709137" cy="3329581"/>
          </a:xfrm>
        </p:spPr>
        <p:txBody>
          <a:bodyPr vert="horz" lIns="91440" tIns="45720" rIns="91440" bIns="45720" rtlCol="0" anchor="b">
            <a:normAutofit/>
          </a:bodyPr>
          <a:lstStyle/>
          <a:p>
            <a:pPr>
              <a:lnSpc>
                <a:spcPct val="90000"/>
              </a:lnSpc>
            </a:pPr>
            <a:r>
              <a:rPr lang="en-US" sz="5100" b="0" i="0" kern="1200">
                <a:solidFill>
                  <a:schemeClr val="tx2"/>
                </a:solidFill>
                <a:latin typeface="+mj-lt"/>
                <a:ea typeface="+mj-ea"/>
                <a:cs typeface="+mj-cs"/>
              </a:rPr>
              <a:t>Goals Objectives Commitment</a:t>
            </a:r>
          </a:p>
        </p:txBody>
      </p:sp>
      <p:pic>
        <p:nvPicPr>
          <p:cNvPr id="5" name="Content Placeholder 4" descr="Text, table&#10;&#10;Description automatically generated">
            <a:extLst>
              <a:ext uri="{FF2B5EF4-FFF2-40B4-BE49-F238E27FC236}">
                <a16:creationId xmlns:a16="http://schemas.microsoft.com/office/drawing/2014/main" id="{038692A3-1E01-4950-9F4E-E76DA03775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561" y="647698"/>
            <a:ext cx="4533142" cy="5562139"/>
          </a:xfrm>
          <a:prstGeom prst="rect">
            <a:avLst/>
          </a:prstGeom>
          <a:effectLst/>
        </p:spPr>
      </p:pic>
      <p:sp>
        <p:nvSpPr>
          <p:cNvPr id="3" name="Rectangle 2">
            <a:extLst>
              <a:ext uri="{FF2B5EF4-FFF2-40B4-BE49-F238E27FC236}">
                <a16:creationId xmlns:a16="http://schemas.microsoft.com/office/drawing/2014/main" id="{0780E9EE-B7DB-4BAC-1489-79E93ED098AA}"/>
              </a:ext>
            </a:extLst>
          </p:cNvPr>
          <p:cNvSpPr/>
          <p:nvPr/>
        </p:nvSpPr>
        <p:spPr>
          <a:xfrm>
            <a:off x="1290060" y="647698"/>
            <a:ext cx="4158143" cy="800102"/>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3223705"/>
      </p:ext>
    </p:extLst>
  </p:cSld>
  <p:clrMapOvr>
    <a:masterClrMapping/>
  </p:clrMapOvr>
  <mc:AlternateContent xmlns:mc="http://schemas.openxmlformats.org/markup-compatibility/2006" xmlns:p14="http://schemas.microsoft.com/office/powerpoint/2010/main">
    <mc:Choice Requires="p14">
      <p:transition spd="slow" p14:dur="2000" advTm="11759"/>
    </mc:Choice>
    <mc:Fallback xmlns="">
      <p:transition spd="slow" advTm="1175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798D-B7A2-40FD-95FE-2BD9C3867494}"/>
              </a:ext>
            </a:extLst>
          </p:cNvPr>
          <p:cNvSpPr>
            <a:spLocks noGrp="1"/>
          </p:cNvSpPr>
          <p:nvPr>
            <p:ph type="title"/>
          </p:nvPr>
        </p:nvSpPr>
        <p:spPr>
          <a:xfrm>
            <a:off x="6742108" y="629266"/>
            <a:ext cx="3307744" cy="1641986"/>
          </a:xfrm>
        </p:spPr>
        <p:txBody>
          <a:bodyPr vert="horz" lIns="91440" tIns="45720" rIns="91440" bIns="45720" rtlCol="0" anchor="t">
            <a:normAutofit/>
          </a:bodyPr>
          <a:lstStyle/>
          <a:p>
            <a:pPr>
              <a:lnSpc>
                <a:spcPct val="90000"/>
              </a:lnSpc>
            </a:pPr>
            <a:r>
              <a:rPr lang="en-US" sz="3600"/>
              <a:t>Budget Justification Narrative</a:t>
            </a:r>
          </a:p>
        </p:txBody>
      </p:sp>
      <p:pic>
        <p:nvPicPr>
          <p:cNvPr id="11" name="Content Placeholder 10" descr="Table&#10;&#10;Description automatically generated">
            <a:extLst>
              <a:ext uri="{FF2B5EF4-FFF2-40B4-BE49-F238E27FC236}">
                <a16:creationId xmlns:a16="http://schemas.microsoft.com/office/drawing/2014/main" id="{AB881B90-E76D-4A64-A6F0-4D8348C9A8F7}"/>
              </a:ext>
            </a:extLst>
          </p:cNvPr>
          <p:cNvPicPr>
            <a:picLocks noChangeAspect="1"/>
          </p:cNvPicPr>
          <p:nvPr/>
        </p:nvPicPr>
        <p:blipFill rotWithShape="1">
          <a:blip r:embed="rId3">
            <a:extLst>
              <a:ext uri="{28A0092B-C50C-407E-A947-70E740481C1C}">
                <a14:useLocalDpi xmlns:a14="http://schemas.microsoft.com/office/drawing/2010/main" val="0"/>
              </a:ext>
            </a:extLst>
          </a:blip>
          <a:srcRect r="2076"/>
          <a:stretch/>
        </p:blipFill>
        <p:spPr>
          <a:xfrm>
            <a:off x="-2" y="10"/>
            <a:ext cx="6094407" cy="6857990"/>
          </a:xfrm>
          <a:prstGeom prst="rect">
            <a:avLst/>
          </a:prstGeom>
        </p:spPr>
      </p:pic>
      <p:sp>
        <p:nvSpPr>
          <p:cNvPr id="3" name="TextBox 2">
            <a:extLst>
              <a:ext uri="{FF2B5EF4-FFF2-40B4-BE49-F238E27FC236}">
                <a16:creationId xmlns:a16="http://schemas.microsoft.com/office/drawing/2014/main" id="{26C7661F-C284-4072-AE08-BC0203779CEB}"/>
              </a:ext>
            </a:extLst>
          </p:cNvPr>
          <p:cNvSpPr txBox="1"/>
          <p:nvPr/>
        </p:nvSpPr>
        <p:spPr>
          <a:xfrm>
            <a:off x="6742108" y="2438400"/>
            <a:ext cx="3307744" cy="3809999"/>
          </a:xfrm>
          <a:prstGeom prst="rect">
            <a:avLst/>
          </a:prstGeom>
        </p:spPr>
        <p:txBody>
          <a:bodyPr vert="horz" lIns="91440" tIns="45720" rIns="91440" bIns="45720" rtlCol="0">
            <a:normAutofit/>
          </a:bodyPr>
          <a:lstStyle/>
          <a:p>
            <a:pPr marL="285750" indent="-285750">
              <a:spcBef>
                <a:spcPts val="1000"/>
              </a:spcBef>
              <a:buClr>
                <a:schemeClr val="bg2">
                  <a:lumMod val="40000"/>
                  <a:lumOff val="60000"/>
                </a:schemeClr>
              </a:buClr>
              <a:buSzPct val="80000"/>
              <a:buFont typeface="Wingdings 3" charset="2"/>
              <a:buChar char=""/>
            </a:pPr>
            <a:r>
              <a:rPr lang="en-US">
                <a:latin typeface="+mj-lt"/>
                <a:ea typeface="+mj-ea"/>
                <a:cs typeface="+mj-cs"/>
              </a:rPr>
              <a:t>Please remember to give a detailed account of all salaries, mandated benefits, and employer benefits. Example: John Doe is paid at a rate of $23.00/hr. at a 5-month salary of $18,400.</a:t>
            </a:r>
          </a:p>
        </p:txBody>
      </p:sp>
      <p:sp>
        <p:nvSpPr>
          <p:cNvPr id="4" name="Rectangle 3">
            <a:extLst>
              <a:ext uri="{FF2B5EF4-FFF2-40B4-BE49-F238E27FC236}">
                <a16:creationId xmlns:a16="http://schemas.microsoft.com/office/drawing/2014/main" id="{FCCC50AB-499E-0A40-D896-B602A7F1D1A5}"/>
              </a:ext>
            </a:extLst>
          </p:cNvPr>
          <p:cNvSpPr/>
          <p:nvPr/>
        </p:nvSpPr>
        <p:spPr>
          <a:xfrm>
            <a:off x="697584" y="0"/>
            <a:ext cx="5024485" cy="169682"/>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8146060"/>
      </p:ext>
    </p:extLst>
  </p:cSld>
  <p:clrMapOvr>
    <a:masterClrMapping/>
  </p:clrMapOvr>
  <mc:AlternateContent xmlns:mc="http://schemas.openxmlformats.org/markup-compatibility/2006" xmlns:p14="http://schemas.microsoft.com/office/powerpoint/2010/main">
    <mc:Choice Requires="p14">
      <p:transition spd="slow" p14:dur="2000" advTm="22277"/>
    </mc:Choice>
    <mc:Fallback xmlns="">
      <p:transition spd="slow" advTm="22277"/>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3710</TotalTime>
  <Words>448</Words>
  <Application>Microsoft Office PowerPoint</Application>
  <PresentationFormat>Widescreen</PresentationFormat>
  <Paragraphs>69</Paragraphs>
  <Slides>18</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Black</vt:lpstr>
      <vt:lpstr>Calibri</vt:lpstr>
      <vt:lpstr>Century Gothic</vt:lpstr>
      <vt:lpstr>Times New Roman</vt:lpstr>
      <vt:lpstr>Wingdings 3</vt:lpstr>
      <vt:lpstr>Vapor Trail</vt:lpstr>
      <vt:lpstr>SFY24 COAP/COSSAP  Request for Application Workshop</vt:lpstr>
      <vt:lpstr>Overview</vt:lpstr>
      <vt:lpstr>UEIs &amp; SAM</vt:lpstr>
      <vt:lpstr>RFA Application</vt:lpstr>
      <vt:lpstr>Abstract</vt:lpstr>
      <vt:lpstr>PowerPoint Presentation</vt:lpstr>
      <vt:lpstr>Program Narratives</vt:lpstr>
      <vt:lpstr>Goals Objectives Commitment</vt:lpstr>
      <vt:lpstr>Budget Justification Narrative</vt:lpstr>
      <vt:lpstr>Detailed Budget</vt:lpstr>
      <vt:lpstr>PowerPoint Presentation</vt:lpstr>
      <vt:lpstr>Clearinghouse Submission </vt:lpstr>
      <vt:lpstr>SF-424</vt:lpstr>
      <vt:lpstr>Subaward Requirements</vt:lpstr>
      <vt:lpstr>Program Requirements</vt:lpstr>
      <vt:lpstr>IMPORTANT DATES</vt:lpstr>
      <vt:lpstr>QUESTIONS?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RSAT-COSSAP RFA  (Request for Application)</dc:title>
  <dc:creator>Desirae Walker</dc:creator>
  <cp:lastModifiedBy>Sandhya Kombathula</cp:lastModifiedBy>
  <cp:revision>59</cp:revision>
  <dcterms:created xsi:type="dcterms:W3CDTF">2022-11-21T17:45:05Z</dcterms:created>
  <dcterms:modified xsi:type="dcterms:W3CDTF">2023-10-24T22:27:55Z</dcterms:modified>
</cp:coreProperties>
</file>