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5" r:id="rId9"/>
    <p:sldId id="264"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7" d="100"/>
          <a:sy n="97" d="100"/>
        </p:scale>
        <p:origin x="96"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6A21D8-F29B-41DA-B63D-4046BB107B09}"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en-US"/>
        </a:p>
      </dgm:t>
    </dgm:pt>
    <dgm:pt modelId="{9B6756BC-8141-4F1D-90E1-E9A380944042}">
      <dgm:prSet/>
      <dgm:spPr/>
      <dgm:t>
        <a:bodyPr/>
        <a:lstStyle/>
        <a:p>
          <a:r>
            <a:rPr lang="en-US" dirty="0"/>
            <a:t>For all cities and counties that report Part 1 violent crimes to the Arkansas Crime Information Center (ACIC) using the National Incident Based Reporting System (NIBRS), a three-year average is developed. The Bureau of Justice Assistance (BJA) uses this data to determine their ineligible listing. The cities and counties that do not receive a direct JAG federal award are eligible for the state’s LLEBG based on their average of reported violent crimes. </a:t>
          </a:r>
        </a:p>
      </dgm:t>
    </dgm:pt>
    <dgm:pt modelId="{89158D87-28D3-40C1-B535-14953F810743}" type="parTrans" cxnId="{66882E6B-E9BE-42D7-9593-4221AC8EB4BC}">
      <dgm:prSet/>
      <dgm:spPr/>
      <dgm:t>
        <a:bodyPr/>
        <a:lstStyle/>
        <a:p>
          <a:endParaRPr lang="en-US"/>
        </a:p>
      </dgm:t>
    </dgm:pt>
    <dgm:pt modelId="{1F13D273-C399-4D32-A67E-514DF999AA7B}" type="sibTrans" cxnId="{66882E6B-E9BE-42D7-9593-4221AC8EB4BC}">
      <dgm:prSet/>
      <dgm:spPr/>
      <dgm:t>
        <a:bodyPr/>
        <a:lstStyle/>
        <a:p>
          <a:endParaRPr lang="en-US"/>
        </a:p>
      </dgm:t>
    </dgm:pt>
    <dgm:pt modelId="{34138D25-A5D8-4B67-AF57-837F9AEF5408}">
      <dgm:prSet/>
      <dgm:spPr/>
      <dgm:t>
        <a:bodyPr/>
        <a:lstStyle/>
        <a:p>
          <a:r>
            <a:rPr lang="en-US" dirty="0"/>
            <a:t>Cities and counties that are determined eligible for these grants are notified via e-mail by DFA-IGS regarding the Availability of Funding and the Request For Application process.</a:t>
          </a:r>
        </a:p>
      </dgm:t>
    </dgm:pt>
    <dgm:pt modelId="{5B4D0DDB-B74A-466B-A0A1-B8B01C9295F3}" type="parTrans" cxnId="{193FB42B-E1FE-4472-8A17-985B229E9172}">
      <dgm:prSet/>
      <dgm:spPr/>
      <dgm:t>
        <a:bodyPr/>
        <a:lstStyle/>
        <a:p>
          <a:endParaRPr lang="en-US"/>
        </a:p>
      </dgm:t>
    </dgm:pt>
    <dgm:pt modelId="{E1F5FE45-5409-40F8-9007-9281C0083629}" type="sibTrans" cxnId="{193FB42B-E1FE-4472-8A17-985B229E9172}">
      <dgm:prSet/>
      <dgm:spPr/>
      <dgm:t>
        <a:bodyPr/>
        <a:lstStyle/>
        <a:p>
          <a:endParaRPr lang="en-US"/>
        </a:p>
      </dgm:t>
    </dgm:pt>
    <dgm:pt modelId="{1A6C0320-1B87-4C3D-BAB7-B4B952205E34}" type="pres">
      <dgm:prSet presAssocID="{966A21D8-F29B-41DA-B63D-4046BB107B09}" presName="vert0" presStyleCnt="0">
        <dgm:presLayoutVars>
          <dgm:dir/>
          <dgm:animOne val="branch"/>
          <dgm:animLvl val="lvl"/>
        </dgm:presLayoutVars>
      </dgm:prSet>
      <dgm:spPr/>
    </dgm:pt>
    <dgm:pt modelId="{F4C80788-CD94-40AE-8226-8AD6C09C947D}" type="pres">
      <dgm:prSet presAssocID="{9B6756BC-8141-4F1D-90E1-E9A380944042}" presName="thickLine" presStyleLbl="alignNode1" presStyleIdx="0" presStyleCnt="2"/>
      <dgm:spPr/>
    </dgm:pt>
    <dgm:pt modelId="{F5657347-2165-4FB1-9A94-176364C93800}" type="pres">
      <dgm:prSet presAssocID="{9B6756BC-8141-4F1D-90E1-E9A380944042}" presName="horz1" presStyleCnt="0"/>
      <dgm:spPr/>
    </dgm:pt>
    <dgm:pt modelId="{06A9347A-D098-49A6-9CCF-F41F34A21A59}" type="pres">
      <dgm:prSet presAssocID="{9B6756BC-8141-4F1D-90E1-E9A380944042}" presName="tx1" presStyleLbl="revTx" presStyleIdx="0" presStyleCnt="2"/>
      <dgm:spPr/>
    </dgm:pt>
    <dgm:pt modelId="{EC0DA265-DEC6-462F-9CEA-76571945ADD6}" type="pres">
      <dgm:prSet presAssocID="{9B6756BC-8141-4F1D-90E1-E9A380944042}" presName="vert1" presStyleCnt="0"/>
      <dgm:spPr/>
    </dgm:pt>
    <dgm:pt modelId="{1D3C78BF-F999-4D26-B9CE-E0D647BC80AE}" type="pres">
      <dgm:prSet presAssocID="{34138D25-A5D8-4B67-AF57-837F9AEF5408}" presName="thickLine" presStyleLbl="alignNode1" presStyleIdx="1" presStyleCnt="2"/>
      <dgm:spPr/>
    </dgm:pt>
    <dgm:pt modelId="{BF1EFC6E-7045-413D-AFE2-B6D03AA100EF}" type="pres">
      <dgm:prSet presAssocID="{34138D25-A5D8-4B67-AF57-837F9AEF5408}" presName="horz1" presStyleCnt="0"/>
      <dgm:spPr/>
    </dgm:pt>
    <dgm:pt modelId="{B7181E42-298F-4876-A94C-EBE9251D7809}" type="pres">
      <dgm:prSet presAssocID="{34138D25-A5D8-4B67-AF57-837F9AEF5408}" presName="tx1" presStyleLbl="revTx" presStyleIdx="1" presStyleCnt="2"/>
      <dgm:spPr/>
    </dgm:pt>
    <dgm:pt modelId="{4A112DA7-6B5E-4953-967C-F0E619D0A196}" type="pres">
      <dgm:prSet presAssocID="{34138D25-A5D8-4B67-AF57-837F9AEF5408}" presName="vert1" presStyleCnt="0"/>
      <dgm:spPr/>
    </dgm:pt>
  </dgm:ptLst>
  <dgm:cxnLst>
    <dgm:cxn modelId="{193FB42B-E1FE-4472-8A17-985B229E9172}" srcId="{966A21D8-F29B-41DA-B63D-4046BB107B09}" destId="{34138D25-A5D8-4B67-AF57-837F9AEF5408}" srcOrd="1" destOrd="0" parTransId="{5B4D0DDB-B74A-466B-A0A1-B8B01C9295F3}" sibTransId="{E1F5FE45-5409-40F8-9007-9281C0083629}"/>
    <dgm:cxn modelId="{18B9332D-4DDE-40E5-9BB7-BB900791CFB1}" type="presOf" srcId="{966A21D8-F29B-41DA-B63D-4046BB107B09}" destId="{1A6C0320-1B87-4C3D-BAB7-B4B952205E34}" srcOrd="0" destOrd="0" presId="urn:microsoft.com/office/officeart/2008/layout/LinedList"/>
    <dgm:cxn modelId="{66882E6B-E9BE-42D7-9593-4221AC8EB4BC}" srcId="{966A21D8-F29B-41DA-B63D-4046BB107B09}" destId="{9B6756BC-8141-4F1D-90E1-E9A380944042}" srcOrd="0" destOrd="0" parTransId="{89158D87-28D3-40C1-B535-14953F810743}" sibTransId="{1F13D273-C399-4D32-A67E-514DF999AA7B}"/>
    <dgm:cxn modelId="{BD4E8A52-3BF4-423F-864F-5C6D9EBCE19D}" type="presOf" srcId="{9B6756BC-8141-4F1D-90E1-E9A380944042}" destId="{06A9347A-D098-49A6-9CCF-F41F34A21A59}" srcOrd="0" destOrd="0" presId="urn:microsoft.com/office/officeart/2008/layout/LinedList"/>
    <dgm:cxn modelId="{6FF69C79-A928-45D6-9849-10BFD3857B32}" type="presOf" srcId="{34138D25-A5D8-4B67-AF57-837F9AEF5408}" destId="{B7181E42-298F-4876-A94C-EBE9251D7809}" srcOrd="0" destOrd="0" presId="urn:microsoft.com/office/officeart/2008/layout/LinedList"/>
    <dgm:cxn modelId="{58B867BB-B9BC-4B04-9875-D30B62F75328}" type="presParOf" srcId="{1A6C0320-1B87-4C3D-BAB7-B4B952205E34}" destId="{F4C80788-CD94-40AE-8226-8AD6C09C947D}" srcOrd="0" destOrd="0" presId="urn:microsoft.com/office/officeart/2008/layout/LinedList"/>
    <dgm:cxn modelId="{3A0A8F6A-C7D9-404E-B547-5F02BF8F5BF1}" type="presParOf" srcId="{1A6C0320-1B87-4C3D-BAB7-B4B952205E34}" destId="{F5657347-2165-4FB1-9A94-176364C93800}" srcOrd="1" destOrd="0" presId="urn:microsoft.com/office/officeart/2008/layout/LinedList"/>
    <dgm:cxn modelId="{4251DE65-E140-4A7E-A426-356E5A2FDCA1}" type="presParOf" srcId="{F5657347-2165-4FB1-9A94-176364C93800}" destId="{06A9347A-D098-49A6-9CCF-F41F34A21A59}" srcOrd="0" destOrd="0" presId="urn:microsoft.com/office/officeart/2008/layout/LinedList"/>
    <dgm:cxn modelId="{18DC205D-4106-4264-A24B-04F5275A9979}" type="presParOf" srcId="{F5657347-2165-4FB1-9A94-176364C93800}" destId="{EC0DA265-DEC6-462F-9CEA-76571945ADD6}" srcOrd="1" destOrd="0" presId="urn:microsoft.com/office/officeart/2008/layout/LinedList"/>
    <dgm:cxn modelId="{0A80B2D6-FB43-44A7-A656-B9A2F6CAE89C}" type="presParOf" srcId="{1A6C0320-1B87-4C3D-BAB7-B4B952205E34}" destId="{1D3C78BF-F999-4D26-B9CE-E0D647BC80AE}" srcOrd="2" destOrd="0" presId="urn:microsoft.com/office/officeart/2008/layout/LinedList"/>
    <dgm:cxn modelId="{55C7B52E-D418-4E2B-B769-B47758EE138B}" type="presParOf" srcId="{1A6C0320-1B87-4C3D-BAB7-B4B952205E34}" destId="{BF1EFC6E-7045-413D-AFE2-B6D03AA100EF}" srcOrd="3" destOrd="0" presId="urn:microsoft.com/office/officeart/2008/layout/LinedList"/>
    <dgm:cxn modelId="{A97E2C1E-02C4-4C4F-855E-C1881E36A1FB}" type="presParOf" srcId="{BF1EFC6E-7045-413D-AFE2-B6D03AA100EF}" destId="{B7181E42-298F-4876-A94C-EBE9251D7809}" srcOrd="0" destOrd="0" presId="urn:microsoft.com/office/officeart/2008/layout/LinedList"/>
    <dgm:cxn modelId="{CC9FF6FC-0031-4F1A-91F9-5C5C3FC0ECD5}" type="presParOf" srcId="{BF1EFC6E-7045-413D-AFE2-B6D03AA100EF}" destId="{4A112DA7-6B5E-4953-967C-F0E619D0A19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C80788-CD94-40AE-8226-8AD6C09C947D}">
      <dsp:nvSpPr>
        <dsp:cNvPr id="0" name=""/>
        <dsp:cNvSpPr/>
      </dsp:nvSpPr>
      <dsp:spPr>
        <a:xfrm>
          <a:off x="0" y="0"/>
          <a:ext cx="10895369" cy="0"/>
        </a:xfrm>
        <a:prstGeom prst="line">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A9347A-D098-49A6-9CCF-F41F34A21A59}">
      <dsp:nvSpPr>
        <dsp:cNvPr id="0" name=""/>
        <dsp:cNvSpPr/>
      </dsp:nvSpPr>
      <dsp:spPr>
        <a:xfrm>
          <a:off x="0" y="0"/>
          <a:ext cx="10895369" cy="1702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For all cities and counties that report Part 1 violent crimes to the Arkansas Crime Information Center (ACIC) using the National Incident Based Reporting System (NIBRS), a three-year average is developed. The Bureau of Justice Assistance (BJA) uses this data to determine their ineligible listing. The cities and counties that do not receive a direct JAG federal award are eligible for the state’s LLEBG based on their average of reported violent crimes. </a:t>
          </a:r>
        </a:p>
      </dsp:txBody>
      <dsp:txXfrm>
        <a:off x="0" y="0"/>
        <a:ext cx="10895369" cy="1702138"/>
      </dsp:txXfrm>
    </dsp:sp>
    <dsp:sp modelId="{1D3C78BF-F999-4D26-B9CE-E0D647BC80AE}">
      <dsp:nvSpPr>
        <dsp:cNvPr id="0" name=""/>
        <dsp:cNvSpPr/>
      </dsp:nvSpPr>
      <dsp:spPr>
        <a:xfrm>
          <a:off x="0" y="1702138"/>
          <a:ext cx="10895369" cy="0"/>
        </a:xfrm>
        <a:prstGeom prst="line">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181E42-298F-4876-A94C-EBE9251D7809}">
      <dsp:nvSpPr>
        <dsp:cNvPr id="0" name=""/>
        <dsp:cNvSpPr/>
      </dsp:nvSpPr>
      <dsp:spPr>
        <a:xfrm>
          <a:off x="0" y="1702138"/>
          <a:ext cx="10895369" cy="1702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Cities and counties that are determined eligible for these grants are notified via e-mail by DFA-IGS regarding the Availability of Funding and the Request For Application process.</a:t>
          </a:r>
        </a:p>
      </dsp:txBody>
      <dsp:txXfrm>
        <a:off x="0" y="1702138"/>
        <a:ext cx="10895369" cy="170213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DEE1DB-E799-41E4-982D-D3E69269B2C7}"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66DE7-2750-44DE-8D92-8110FDE02E0B}" type="slidenum">
              <a:rPr lang="en-US" smtClean="0"/>
              <a:t>‹#›</a:t>
            </a:fld>
            <a:endParaRPr lang="en-US"/>
          </a:p>
        </p:txBody>
      </p:sp>
    </p:spTree>
    <p:extLst>
      <p:ext uri="{BB962C8B-B14F-4D97-AF65-F5344CB8AC3E}">
        <p14:creationId xmlns:p14="http://schemas.microsoft.com/office/powerpoint/2010/main" val="3831794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DEE1DB-E799-41E4-982D-D3E69269B2C7}" type="datetimeFigureOut">
              <a:rPr lang="en-US" smtClean="0"/>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66DE7-2750-44DE-8D92-8110FDE02E0B}" type="slidenum">
              <a:rPr lang="en-US" smtClean="0"/>
              <a:t>‹#›</a:t>
            </a:fld>
            <a:endParaRPr lang="en-US"/>
          </a:p>
        </p:txBody>
      </p:sp>
    </p:spTree>
    <p:extLst>
      <p:ext uri="{BB962C8B-B14F-4D97-AF65-F5344CB8AC3E}">
        <p14:creationId xmlns:p14="http://schemas.microsoft.com/office/powerpoint/2010/main" val="4081011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FDEE1DB-E799-41E4-982D-D3E69269B2C7}"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66DE7-2750-44DE-8D92-8110FDE02E0B}" type="slidenum">
              <a:rPr lang="en-US" smtClean="0"/>
              <a:t>‹#›</a:t>
            </a:fld>
            <a:endParaRPr lang="en-US"/>
          </a:p>
        </p:txBody>
      </p:sp>
    </p:spTree>
    <p:extLst>
      <p:ext uri="{BB962C8B-B14F-4D97-AF65-F5344CB8AC3E}">
        <p14:creationId xmlns:p14="http://schemas.microsoft.com/office/powerpoint/2010/main" val="18742734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FDEE1DB-E799-41E4-982D-D3E69269B2C7}"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66DE7-2750-44DE-8D92-8110FDE02E0B}"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726212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DEE1DB-E799-41E4-982D-D3E69269B2C7}"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66DE7-2750-44DE-8D92-8110FDE02E0B}" type="slidenum">
              <a:rPr lang="en-US" smtClean="0"/>
              <a:t>‹#›</a:t>
            </a:fld>
            <a:endParaRPr lang="en-US"/>
          </a:p>
        </p:txBody>
      </p:sp>
    </p:spTree>
    <p:extLst>
      <p:ext uri="{BB962C8B-B14F-4D97-AF65-F5344CB8AC3E}">
        <p14:creationId xmlns:p14="http://schemas.microsoft.com/office/powerpoint/2010/main" val="27896303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FDEE1DB-E799-41E4-982D-D3E69269B2C7}" type="datetimeFigureOut">
              <a:rPr lang="en-US" smtClean="0"/>
              <a:t>8/12/2024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66DE7-2750-44DE-8D92-8110FDE02E0B}" type="slidenum">
              <a:rPr lang="en-US" smtClean="0"/>
              <a:t>‹#›</a:t>
            </a:fld>
            <a:endParaRPr lang="en-US"/>
          </a:p>
        </p:txBody>
      </p:sp>
    </p:spTree>
    <p:extLst>
      <p:ext uri="{BB962C8B-B14F-4D97-AF65-F5344CB8AC3E}">
        <p14:creationId xmlns:p14="http://schemas.microsoft.com/office/powerpoint/2010/main" val="18692495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FDEE1DB-E799-41E4-982D-D3E69269B2C7}" type="datetimeFigureOut">
              <a:rPr lang="en-US" smtClean="0"/>
              <a:t>8/12/2024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66DE7-2750-44DE-8D92-8110FDE02E0B}" type="slidenum">
              <a:rPr lang="en-US" smtClean="0"/>
              <a:t>‹#›</a:t>
            </a:fld>
            <a:endParaRPr lang="en-US"/>
          </a:p>
        </p:txBody>
      </p:sp>
    </p:spTree>
    <p:extLst>
      <p:ext uri="{BB962C8B-B14F-4D97-AF65-F5344CB8AC3E}">
        <p14:creationId xmlns:p14="http://schemas.microsoft.com/office/powerpoint/2010/main" val="27667804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DEE1DB-E799-41E4-982D-D3E69269B2C7}"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66DE7-2750-44DE-8D92-8110FDE02E0B}" type="slidenum">
              <a:rPr lang="en-US" smtClean="0"/>
              <a:t>‹#›</a:t>
            </a:fld>
            <a:endParaRPr lang="en-US"/>
          </a:p>
        </p:txBody>
      </p:sp>
    </p:spTree>
    <p:extLst>
      <p:ext uri="{BB962C8B-B14F-4D97-AF65-F5344CB8AC3E}">
        <p14:creationId xmlns:p14="http://schemas.microsoft.com/office/powerpoint/2010/main" val="35827420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DEE1DB-E799-41E4-982D-D3E69269B2C7}"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66DE7-2750-44DE-8D92-8110FDE02E0B}" type="slidenum">
              <a:rPr lang="en-US" smtClean="0"/>
              <a:t>‹#›</a:t>
            </a:fld>
            <a:endParaRPr lang="en-US"/>
          </a:p>
        </p:txBody>
      </p:sp>
    </p:spTree>
    <p:extLst>
      <p:ext uri="{BB962C8B-B14F-4D97-AF65-F5344CB8AC3E}">
        <p14:creationId xmlns:p14="http://schemas.microsoft.com/office/powerpoint/2010/main" val="1084324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DEE1DB-E799-41E4-982D-D3E69269B2C7}"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66DE7-2750-44DE-8D92-8110FDE02E0B}" type="slidenum">
              <a:rPr lang="en-US" smtClean="0"/>
              <a:t>‹#›</a:t>
            </a:fld>
            <a:endParaRPr lang="en-US"/>
          </a:p>
        </p:txBody>
      </p:sp>
    </p:spTree>
    <p:extLst>
      <p:ext uri="{BB962C8B-B14F-4D97-AF65-F5344CB8AC3E}">
        <p14:creationId xmlns:p14="http://schemas.microsoft.com/office/powerpoint/2010/main" val="1396228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DEE1DB-E799-41E4-982D-D3E69269B2C7}"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66DE7-2750-44DE-8D92-8110FDE02E0B}" type="slidenum">
              <a:rPr lang="en-US" smtClean="0"/>
              <a:t>‹#›</a:t>
            </a:fld>
            <a:endParaRPr lang="en-US"/>
          </a:p>
        </p:txBody>
      </p:sp>
    </p:spTree>
    <p:extLst>
      <p:ext uri="{BB962C8B-B14F-4D97-AF65-F5344CB8AC3E}">
        <p14:creationId xmlns:p14="http://schemas.microsoft.com/office/powerpoint/2010/main" val="2605616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DEE1DB-E799-41E4-982D-D3E69269B2C7}" type="datetimeFigureOut">
              <a:rPr lang="en-US" smtClean="0"/>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66DE7-2750-44DE-8D92-8110FDE02E0B}" type="slidenum">
              <a:rPr lang="en-US" smtClean="0"/>
              <a:t>‹#›</a:t>
            </a:fld>
            <a:endParaRPr lang="en-US"/>
          </a:p>
        </p:txBody>
      </p:sp>
    </p:spTree>
    <p:extLst>
      <p:ext uri="{BB962C8B-B14F-4D97-AF65-F5344CB8AC3E}">
        <p14:creationId xmlns:p14="http://schemas.microsoft.com/office/powerpoint/2010/main" val="3871321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DEE1DB-E799-41E4-982D-D3E69269B2C7}" type="datetimeFigureOut">
              <a:rPr lang="en-US" smtClean="0"/>
              <a:t>8/12/2024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666DE7-2750-44DE-8D92-8110FDE02E0B}" type="slidenum">
              <a:rPr lang="en-US" smtClean="0"/>
              <a:t>‹#›</a:t>
            </a:fld>
            <a:endParaRPr lang="en-US"/>
          </a:p>
        </p:txBody>
      </p:sp>
    </p:spTree>
    <p:extLst>
      <p:ext uri="{BB962C8B-B14F-4D97-AF65-F5344CB8AC3E}">
        <p14:creationId xmlns:p14="http://schemas.microsoft.com/office/powerpoint/2010/main" val="3793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2FDEE1DB-E799-41E4-982D-D3E69269B2C7}" type="datetimeFigureOut">
              <a:rPr lang="en-US" smtClean="0"/>
              <a:t>8/12/2024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E0666DE7-2750-44DE-8D92-8110FDE02E0B}" type="slidenum">
              <a:rPr lang="en-US" smtClean="0"/>
              <a:t>‹#›</a:t>
            </a:fld>
            <a:endParaRPr lang="en-US"/>
          </a:p>
        </p:txBody>
      </p:sp>
    </p:spTree>
    <p:extLst>
      <p:ext uri="{BB962C8B-B14F-4D97-AF65-F5344CB8AC3E}">
        <p14:creationId xmlns:p14="http://schemas.microsoft.com/office/powerpoint/2010/main" val="1790211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FDEE1DB-E799-41E4-982D-D3E69269B2C7}" type="datetimeFigureOut">
              <a:rPr lang="en-US" smtClean="0"/>
              <a:t>8/12/2024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E0666DE7-2750-44DE-8D92-8110FDE02E0B}" type="slidenum">
              <a:rPr lang="en-US" smtClean="0"/>
              <a:t>‹#›</a:t>
            </a:fld>
            <a:endParaRPr lang="en-US"/>
          </a:p>
        </p:txBody>
      </p:sp>
    </p:spTree>
    <p:extLst>
      <p:ext uri="{BB962C8B-B14F-4D97-AF65-F5344CB8AC3E}">
        <p14:creationId xmlns:p14="http://schemas.microsoft.com/office/powerpoint/2010/main" val="1250524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2FDEE1DB-E799-41E4-982D-D3E69269B2C7}" type="datetimeFigureOut">
              <a:rPr lang="en-US" smtClean="0"/>
              <a:t>8/12/2024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E0666DE7-2750-44DE-8D92-8110FDE02E0B}" type="slidenum">
              <a:rPr lang="en-US" smtClean="0"/>
              <a:t>‹#›</a:t>
            </a:fld>
            <a:endParaRPr lang="en-US"/>
          </a:p>
        </p:txBody>
      </p:sp>
    </p:spTree>
    <p:extLst>
      <p:ext uri="{BB962C8B-B14F-4D97-AF65-F5344CB8AC3E}">
        <p14:creationId xmlns:p14="http://schemas.microsoft.com/office/powerpoint/2010/main" val="1702395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DEE1DB-E799-41E4-982D-D3E69269B2C7}" type="datetimeFigureOut">
              <a:rPr lang="en-US" smtClean="0"/>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66DE7-2750-44DE-8D92-8110FDE02E0B}" type="slidenum">
              <a:rPr lang="en-US" smtClean="0"/>
              <a:t>‹#›</a:t>
            </a:fld>
            <a:endParaRPr lang="en-US"/>
          </a:p>
        </p:txBody>
      </p:sp>
    </p:spTree>
    <p:extLst>
      <p:ext uri="{BB962C8B-B14F-4D97-AF65-F5344CB8AC3E}">
        <p14:creationId xmlns:p14="http://schemas.microsoft.com/office/powerpoint/2010/main" val="2956800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FDEE1DB-E799-41E4-982D-D3E69269B2C7}" type="datetimeFigureOut">
              <a:rPr lang="en-US" smtClean="0"/>
              <a:t>8/12/2024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0666DE7-2750-44DE-8D92-8110FDE02E0B}" type="slidenum">
              <a:rPr lang="en-US" smtClean="0"/>
              <a:t>‹#›</a:t>
            </a:fld>
            <a:endParaRPr lang="en-US"/>
          </a:p>
        </p:txBody>
      </p:sp>
    </p:spTree>
    <p:extLst>
      <p:ext uri="{BB962C8B-B14F-4D97-AF65-F5344CB8AC3E}">
        <p14:creationId xmlns:p14="http://schemas.microsoft.com/office/powerpoint/2010/main" val="3950700267"/>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Richard.Wyllia@DFA.Arkansas.gov" TargetMode="External"/><Relationship Id="rId2" Type="http://schemas.openxmlformats.org/officeDocument/2006/relationships/hyperlink" Target="mailto:Alicia.Christopher@DFA.Arkansas.gov" TargetMode="External"/><Relationship Id="rId1" Type="http://schemas.openxmlformats.org/officeDocument/2006/relationships/slideLayout" Target="../slideLayouts/slideLayout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hyperlink" Target="mailto:Jenna.Gilliam@DFA.Arkansas.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view.officeapps.live.com/op/view.aspx?src=https%3A%2F%2Fwww.dfa.arkansas.gov%2Fimages%2Fuploads%2FintergovernmentalServicesOffice%2FLLEBG_InventoryReport2023.docx&amp;wdOrigin=BROWSELINK" TargetMode="External"/><Relationship Id="rId2" Type="http://schemas.openxmlformats.org/officeDocument/2006/relationships/hyperlink" Target="https://view.officeapps.live.com/op/view.aspx?src=https%3A%2F%2Fwww.dfa.arkansas.gov%2Fimages%2Fuploads%2FintergovernmentalServicesOffice%2FLLEBG_FinancialReportingForm_IGS.xlsx&amp;wdOrigin=BROWSELINK" TargetMode="External"/><Relationship Id="rId1" Type="http://schemas.openxmlformats.org/officeDocument/2006/relationships/slideLayout" Target="../slideLayouts/slideLayout2.xml"/><Relationship Id="rId4" Type="http://schemas.openxmlformats.org/officeDocument/2006/relationships/hyperlink" Target="https://view.officeapps.live.com/op/view.aspx?src=https%3A%2F%2Fwww.dfa.arkansas.gov%2Fimages%2Fuploads%2FintergovernmentalServicesOffice%2FLLEBG_QuarterlyProgressReport.docx&amp;wdOrigin=BROWSELINK"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7000">
              <a:schemeClr val="accent5">
                <a:lumMod val="0"/>
                <a:lumOff val="100000"/>
              </a:schemeClr>
            </a:gs>
            <a:gs pos="17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27238C-8EAF-4098-86E6-7723B7DAE6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992F97B1-1891-4FCC-9E5F-BA97EDB48F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12" name="Freeform: Shape 11">
            <a:extLst>
              <a:ext uri="{FF2B5EF4-FFF2-40B4-BE49-F238E27FC236}">
                <a16:creationId xmlns:a16="http://schemas.microsoft.com/office/drawing/2014/main" id="{78C6C821-FEE1-4EB6-9590-C021440C7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3" name="Subtitle 2">
            <a:extLst>
              <a:ext uri="{FF2B5EF4-FFF2-40B4-BE49-F238E27FC236}">
                <a16:creationId xmlns:a16="http://schemas.microsoft.com/office/drawing/2014/main" id="{ECC44FDB-A33B-7B1D-2D32-8A80304ABFCE}"/>
              </a:ext>
            </a:extLst>
          </p:cNvPr>
          <p:cNvSpPr>
            <a:spLocks noGrp="1"/>
          </p:cNvSpPr>
          <p:nvPr>
            <p:ph type="subTitle" idx="1"/>
          </p:nvPr>
        </p:nvSpPr>
        <p:spPr>
          <a:xfrm>
            <a:off x="1154955" y="4777380"/>
            <a:ext cx="6458419" cy="861420"/>
          </a:xfrm>
        </p:spPr>
        <p:txBody>
          <a:bodyPr>
            <a:normAutofit/>
          </a:bodyPr>
          <a:lstStyle/>
          <a:p>
            <a:endParaRPr lang="en-US" dirty="0">
              <a:solidFill>
                <a:schemeClr val="tx1">
                  <a:lumMod val="85000"/>
                  <a:lumOff val="15000"/>
                </a:schemeClr>
              </a:solidFill>
            </a:endParaRPr>
          </a:p>
          <a:p>
            <a:pPr algn="ctr"/>
            <a:r>
              <a:rPr lang="en-US" b="1" dirty="0">
                <a:solidFill>
                  <a:schemeClr val="tx1">
                    <a:lumMod val="85000"/>
                    <a:lumOff val="15000"/>
                  </a:schemeClr>
                </a:solidFill>
              </a:rPr>
              <a:t>How it works and what to expect</a:t>
            </a:r>
          </a:p>
          <a:p>
            <a:endParaRPr lang="en-US" dirty="0">
              <a:solidFill>
                <a:schemeClr val="tx1">
                  <a:lumMod val="85000"/>
                  <a:lumOff val="15000"/>
                </a:schemeClr>
              </a:solidFill>
            </a:endParaRPr>
          </a:p>
        </p:txBody>
      </p:sp>
      <p:sp>
        <p:nvSpPr>
          <p:cNvPr id="2" name="Title 1">
            <a:extLst>
              <a:ext uri="{FF2B5EF4-FFF2-40B4-BE49-F238E27FC236}">
                <a16:creationId xmlns:a16="http://schemas.microsoft.com/office/drawing/2014/main" id="{CE1058DE-D7DF-536C-1AF4-7040C4811A51}"/>
              </a:ext>
            </a:extLst>
          </p:cNvPr>
          <p:cNvSpPr>
            <a:spLocks noGrp="1"/>
          </p:cNvSpPr>
          <p:nvPr>
            <p:ph type="ctrTitle"/>
          </p:nvPr>
        </p:nvSpPr>
        <p:spPr>
          <a:xfrm>
            <a:off x="410547" y="1447800"/>
            <a:ext cx="8640147" cy="3329581"/>
          </a:xfrm>
        </p:spPr>
        <p:txBody>
          <a:bodyPr>
            <a:normAutofit/>
          </a:bodyPr>
          <a:lstStyle/>
          <a:p>
            <a:pPr algn="ctr">
              <a:lnSpc>
                <a:spcPct val="90000"/>
              </a:lnSpc>
            </a:pPr>
            <a:r>
              <a:rPr lang="en-US" sz="5600" dirty="0"/>
              <a:t>Local Law Enforcement Block Grant (LLEBG)</a:t>
            </a:r>
            <a:br>
              <a:rPr lang="en-US" sz="5600" dirty="0"/>
            </a:br>
            <a:endParaRPr lang="en-US" sz="5600" dirty="0"/>
          </a:p>
        </p:txBody>
      </p:sp>
      <p:sp>
        <p:nvSpPr>
          <p:cNvPr id="14" name="Rectangle 13">
            <a:extLst>
              <a:ext uri="{FF2B5EF4-FFF2-40B4-BE49-F238E27FC236}">
                <a16:creationId xmlns:a16="http://schemas.microsoft.com/office/drawing/2014/main" id="{B61A74B3-E247-44D4-8C48-FAE8E20564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pic>
        <p:nvPicPr>
          <p:cNvPr id="5" name="Picture 4" descr="A picture containing logo&#10;&#10;Description automatically generated">
            <a:extLst>
              <a:ext uri="{FF2B5EF4-FFF2-40B4-BE49-F238E27FC236}">
                <a16:creationId xmlns:a16="http://schemas.microsoft.com/office/drawing/2014/main" id="{4F17E66B-C2ED-5CC1-B6D4-4CB2F5C097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1860" y="-1"/>
            <a:ext cx="1810139" cy="1681760"/>
          </a:xfrm>
          <a:prstGeom prst="rect">
            <a:avLst/>
          </a:prstGeom>
        </p:spPr>
      </p:pic>
    </p:spTree>
    <p:extLst>
      <p:ext uri="{BB962C8B-B14F-4D97-AF65-F5344CB8AC3E}">
        <p14:creationId xmlns:p14="http://schemas.microsoft.com/office/powerpoint/2010/main" val="147403298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1000"/>
                                  </p:stCondLst>
                                  <p:iterate type="wd">
                                    <p:tmPct val="15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82C37-41C7-DED8-552A-53AEE7DBF980}"/>
              </a:ext>
            </a:extLst>
          </p:cNvPr>
          <p:cNvSpPr>
            <a:spLocks noGrp="1"/>
          </p:cNvSpPr>
          <p:nvPr>
            <p:ph type="title"/>
          </p:nvPr>
        </p:nvSpPr>
        <p:spPr>
          <a:xfrm>
            <a:off x="951887" y="722772"/>
            <a:ext cx="6188190" cy="1622321"/>
          </a:xfrm>
        </p:spPr>
        <p:txBody>
          <a:bodyPr>
            <a:normAutofit/>
          </a:bodyPr>
          <a:lstStyle/>
          <a:p>
            <a:r>
              <a:rPr lang="en-US" sz="6000" dirty="0"/>
              <a:t>Any Questions?</a:t>
            </a:r>
          </a:p>
        </p:txBody>
      </p:sp>
      <p:sp>
        <p:nvSpPr>
          <p:cNvPr id="22" name="Content Placeholder 2">
            <a:extLst>
              <a:ext uri="{FF2B5EF4-FFF2-40B4-BE49-F238E27FC236}">
                <a16:creationId xmlns:a16="http://schemas.microsoft.com/office/drawing/2014/main" id="{327EE609-1D41-03E9-B27E-4B97791F682B}"/>
              </a:ext>
            </a:extLst>
          </p:cNvPr>
          <p:cNvSpPr>
            <a:spLocks noGrp="1"/>
          </p:cNvSpPr>
          <p:nvPr>
            <p:ph idx="1"/>
          </p:nvPr>
        </p:nvSpPr>
        <p:spPr>
          <a:xfrm>
            <a:off x="648930" y="2438400"/>
            <a:ext cx="6926516" cy="3785419"/>
          </a:xfrm>
        </p:spPr>
        <p:txBody>
          <a:bodyPr>
            <a:normAutofit/>
          </a:bodyPr>
          <a:lstStyle/>
          <a:p>
            <a:pPr marL="0" indent="0">
              <a:buNone/>
            </a:pPr>
            <a:r>
              <a:rPr lang="en-US" dirty="0"/>
              <a:t>Alicia Christopher – Fiscal Support Supervisor</a:t>
            </a:r>
          </a:p>
          <a:p>
            <a:pPr marL="0" indent="0">
              <a:buNone/>
            </a:pPr>
            <a:r>
              <a:rPr lang="en-US" dirty="0"/>
              <a:t>501-324-9494 </a:t>
            </a:r>
            <a:r>
              <a:rPr lang="en-US" dirty="0">
                <a:hlinkClick r:id="rId2">
                  <a:extLst>
                    <a:ext uri="{A12FA001-AC4F-418D-AE19-62706E023703}">
                      <ahyp:hlinkClr xmlns:ahyp="http://schemas.microsoft.com/office/drawing/2018/hyperlinkcolor" val="tx"/>
                    </a:ext>
                  </a:extLst>
                </a:hlinkClick>
              </a:rPr>
              <a:t>Alicia.Christopher@DFA.Arkansas.gov</a:t>
            </a:r>
            <a:endParaRPr lang="en-US" dirty="0"/>
          </a:p>
          <a:p>
            <a:pPr marL="0" indent="0">
              <a:buNone/>
            </a:pPr>
            <a:endParaRPr lang="en-US" dirty="0"/>
          </a:p>
          <a:p>
            <a:pPr marL="0" indent="0">
              <a:buNone/>
            </a:pPr>
            <a:r>
              <a:rPr lang="en-US" dirty="0"/>
              <a:t>Richard Wyllia – Grants Analyst</a:t>
            </a:r>
          </a:p>
          <a:p>
            <a:pPr marL="0" indent="0">
              <a:buNone/>
            </a:pPr>
            <a:r>
              <a:rPr lang="en-US" dirty="0"/>
              <a:t>501-682-5254 </a:t>
            </a:r>
            <a:r>
              <a:rPr lang="en-US" dirty="0">
                <a:hlinkClick r:id="rId3">
                  <a:extLst>
                    <a:ext uri="{A12FA001-AC4F-418D-AE19-62706E023703}">
                      <ahyp:hlinkClr xmlns:ahyp="http://schemas.microsoft.com/office/drawing/2018/hyperlinkcolor" val="tx"/>
                    </a:ext>
                  </a:extLst>
                </a:hlinkClick>
              </a:rPr>
              <a:t>Richard.Wyllia@DFA.Arkansas.gov</a:t>
            </a:r>
            <a:endParaRPr lang="en-US" dirty="0"/>
          </a:p>
          <a:p>
            <a:pPr marL="0" indent="0">
              <a:buNone/>
            </a:pPr>
            <a:endParaRPr lang="en-US" dirty="0"/>
          </a:p>
          <a:p>
            <a:pPr marL="0" indent="0">
              <a:buNone/>
            </a:pPr>
            <a:r>
              <a:rPr lang="en-US" dirty="0"/>
              <a:t>Jenna Gilliam – Grants Manager</a:t>
            </a:r>
          </a:p>
          <a:p>
            <a:pPr marL="0" indent="0">
              <a:buNone/>
            </a:pPr>
            <a:r>
              <a:rPr lang="en-US" dirty="0"/>
              <a:t>501-683-2595 </a:t>
            </a:r>
            <a:r>
              <a:rPr lang="en-US" dirty="0">
                <a:hlinkClick r:id="rId4">
                  <a:extLst>
                    <a:ext uri="{A12FA001-AC4F-418D-AE19-62706E023703}">
                      <ahyp:hlinkClr xmlns:ahyp="http://schemas.microsoft.com/office/drawing/2018/hyperlinkcolor" val="tx"/>
                    </a:ext>
                  </a:extLst>
                </a:hlinkClick>
              </a:rPr>
              <a:t>Jenna.Gilliam@DFA.Arkansas.gov</a:t>
            </a:r>
            <a:endParaRPr lang="en-US" dirty="0"/>
          </a:p>
        </p:txBody>
      </p:sp>
      <p:sp>
        <p:nvSpPr>
          <p:cNvPr id="36" name="Freeform 31">
            <a:extLst>
              <a:ext uri="{FF2B5EF4-FFF2-40B4-BE49-F238E27FC236}">
                <a16:creationId xmlns:a16="http://schemas.microsoft.com/office/drawing/2014/main" id="{C89FDD9F-84AD-4824-89D2-9E286F56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15974"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37" name="Rectangle 30">
            <a:extLst>
              <a:ext uri="{FF2B5EF4-FFF2-40B4-BE49-F238E27FC236}">
                <a16:creationId xmlns:a16="http://schemas.microsoft.com/office/drawing/2014/main" id="{0AFF99B9-09FA-411A-8B54-D714B2EE9A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1" y="0"/>
            <a:ext cx="4062547"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5">
            <a:extLst>
              <a:ext uri="{FF2B5EF4-FFF2-40B4-BE49-F238E27FC236}">
                <a16:creationId xmlns:a16="http://schemas.microsoft.com/office/drawing/2014/main" id="{7E6CE931-52B0-4AD0-991F-0648E313B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4472531" y="2756642"/>
            <a:ext cx="6858000" cy="1344715"/>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rgbClr val="FFFFFF"/>
          </a:solidFill>
          <a:ln>
            <a:noFill/>
          </a:ln>
        </p:spPr>
      </p:sp>
      <p:pic>
        <p:nvPicPr>
          <p:cNvPr id="26" name="Graphic 25" descr="Phishing">
            <a:extLst>
              <a:ext uri="{FF2B5EF4-FFF2-40B4-BE49-F238E27FC236}">
                <a16:creationId xmlns:a16="http://schemas.microsoft.com/office/drawing/2014/main" id="{F5B6B946-ACC1-5F3F-48A7-9B150B58FC2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129871" y="1721993"/>
            <a:ext cx="3414010" cy="3414010"/>
          </a:xfrm>
          <a:prstGeom prst="rect">
            <a:avLst/>
          </a:prstGeom>
          <a:effectLst/>
        </p:spPr>
      </p:pic>
      <p:sp>
        <p:nvSpPr>
          <p:cNvPr id="35" name="Rectangle 34">
            <a:extLst>
              <a:ext uri="{FF2B5EF4-FFF2-40B4-BE49-F238E27FC236}">
                <a16:creationId xmlns:a16="http://schemas.microsoft.com/office/drawing/2014/main" id="{D138FED9-7840-470D-BB14-BF4696ADA7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12417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375CA-826D-0E77-512F-8C0532CCD74B}"/>
              </a:ext>
            </a:extLst>
          </p:cNvPr>
          <p:cNvSpPr>
            <a:spLocks noGrp="1"/>
          </p:cNvSpPr>
          <p:nvPr>
            <p:ph type="title"/>
          </p:nvPr>
        </p:nvSpPr>
        <p:spPr>
          <a:xfrm>
            <a:off x="648930" y="629266"/>
            <a:ext cx="6188190" cy="1622321"/>
          </a:xfrm>
        </p:spPr>
        <p:txBody>
          <a:bodyPr>
            <a:normAutofit/>
          </a:bodyPr>
          <a:lstStyle/>
          <a:p>
            <a:r>
              <a:rPr lang="en-US" dirty="0"/>
              <a:t>About LLEBG</a:t>
            </a:r>
            <a:endParaRPr lang="en-US"/>
          </a:p>
        </p:txBody>
      </p:sp>
      <p:sp>
        <p:nvSpPr>
          <p:cNvPr id="3" name="Content Placeholder 2">
            <a:extLst>
              <a:ext uri="{FF2B5EF4-FFF2-40B4-BE49-F238E27FC236}">
                <a16:creationId xmlns:a16="http://schemas.microsoft.com/office/drawing/2014/main" id="{9FE05ECF-6AF8-1FC3-B1EA-AAD6E8A4B6AE}"/>
              </a:ext>
            </a:extLst>
          </p:cNvPr>
          <p:cNvSpPr>
            <a:spLocks noGrp="1"/>
          </p:cNvSpPr>
          <p:nvPr>
            <p:ph idx="1"/>
          </p:nvPr>
        </p:nvSpPr>
        <p:spPr>
          <a:xfrm>
            <a:off x="648930" y="2438400"/>
            <a:ext cx="6188189" cy="3785419"/>
          </a:xfrm>
        </p:spPr>
        <p:txBody>
          <a:bodyPr>
            <a:normAutofit/>
          </a:bodyPr>
          <a:lstStyle/>
          <a:p>
            <a:pPr>
              <a:lnSpc>
                <a:spcPct val="90000"/>
              </a:lnSpc>
            </a:pPr>
            <a:r>
              <a:rPr lang="en-US" sz="1900"/>
              <a:t>The Edward Byrne Memorial Justice Assistance Grant (JAG) Program is the primary provider of federal criminal justice funding to states and units of local government.</a:t>
            </a:r>
          </a:p>
          <a:p>
            <a:pPr>
              <a:lnSpc>
                <a:spcPct val="90000"/>
              </a:lnSpc>
            </a:pPr>
            <a:r>
              <a:rPr lang="en-US" sz="1900"/>
              <a:t>These awards are made available to support small cities and counties that do not receive JAG federal funding directly from the Department of Justice (DOJ).</a:t>
            </a:r>
          </a:p>
          <a:p>
            <a:pPr>
              <a:lnSpc>
                <a:spcPct val="90000"/>
              </a:lnSpc>
            </a:pPr>
            <a:r>
              <a:rPr lang="en-US" sz="1900" b="0" i="0">
                <a:effectLst/>
              </a:rPr>
              <a:t>LLEBG funds are made available to the units of local government within the state of Arkansas (city and county) that are ineligible to apply for direct federal JAG funds due to their small size. </a:t>
            </a:r>
            <a:endParaRPr lang="en-US" sz="1900"/>
          </a:p>
        </p:txBody>
      </p:sp>
      <p:sp>
        <p:nvSpPr>
          <p:cNvPr id="10" name="Freeform 31">
            <a:extLst>
              <a:ext uri="{FF2B5EF4-FFF2-40B4-BE49-F238E27FC236}">
                <a16:creationId xmlns:a16="http://schemas.microsoft.com/office/drawing/2014/main" id="{C89FDD9F-84AD-4824-89D2-9E286F56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15974"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12" name="Rectangle 11">
            <a:extLst>
              <a:ext uri="{FF2B5EF4-FFF2-40B4-BE49-F238E27FC236}">
                <a16:creationId xmlns:a16="http://schemas.microsoft.com/office/drawing/2014/main" id="{0AFF99B9-09FA-411A-8B54-D714B2EE9A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1" y="0"/>
            <a:ext cx="4062547"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5">
            <a:extLst>
              <a:ext uri="{FF2B5EF4-FFF2-40B4-BE49-F238E27FC236}">
                <a16:creationId xmlns:a16="http://schemas.microsoft.com/office/drawing/2014/main" id="{7E6CE931-52B0-4AD0-991F-0648E313B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4472531" y="2756642"/>
            <a:ext cx="6858000" cy="1344715"/>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rgbClr val="FFFFFF"/>
          </a:solidFill>
          <a:ln>
            <a:noFill/>
          </a:ln>
        </p:spPr>
      </p:sp>
      <p:pic>
        <p:nvPicPr>
          <p:cNvPr id="7" name="Graphic 6" descr="Scales of Justice">
            <a:extLst>
              <a:ext uri="{FF2B5EF4-FFF2-40B4-BE49-F238E27FC236}">
                <a16:creationId xmlns:a16="http://schemas.microsoft.com/office/drawing/2014/main" id="{E851DA7D-7DEC-9669-489E-35256E59144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9871" y="1721993"/>
            <a:ext cx="3414010" cy="3414010"/>
          </a:xfrm>
          <a:prstGeom prst="rect">
            <a:avLst/>
          </a:prstGeom>
          <a:effectLst/>
        </p:spPr>
      </p:pic>
      <p:sp>
        <p:nvSpPr>
          <p:cNvPr id="16" name="Rectangle 15">
            <a:extLst>
              <a:ext uri="{FF2B5EF4-FFF2-40B4-BE49-F238E27FC236}">
                <a16:creationId xmlns:a16="http://schemas.microsoft.com/office/drawing/2014/main" id="{D138FED9-7840-470D-BB14-BF4696ADA7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913355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0604E0B1-6762-4B99-A6A5-42ED8E20D6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44" name="Freeform 7">
            <a:extLst>
              <a:ext uri="{FF2B5EF4-FFF2-40B4-BE49-F238E27FC236}">
                <a16:creationId xmlns:a16="http://schemas.microsoft.com/office/drawing/2014/main" id="{6D86F5FF-DE1B-4BAB-A7BE-6F39F5DD9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5E4C3C2E-6CC1-9052-0CEB-52A3D374A5F4}"/>
              </a:ext>
            </a:extLst>
          </p:cNvPr>
          <p:cNvSpPr>
            <a:spLocks noGrp="1"/>
          </p:cNvSpPr>
          <p:nvPr>
            <p:ph type="title"/>
          </p:nvPr>
        </p:nvSpPr>
        <p:spPr>
          <a:xfrm>
            <a:off x="648930" y="629267"/>
            <a:ext cx="9252154" cy="1016654"/>
          </a:xfrm>
        </p:spPr>
        <p:txBody>
          <a:bodyPr>
            <a:normAutofit/>
          </a:bodyPr>
          <a:lstStyle/>
          <a:p>
            <a:r>
              <a:rPr lang="en-US">
                <a:solidFill>
                  <a:srgbClr val="EBEBEB"/>
                </a:solidFill>
              </a:rPr>
              <a:t>Eligibility Determination</a:t>
            </a:r>
          </a:p>
        </p:txBody>
      </p:sp>
      <p:sp>
        <p:nvSpPr>
          <p:cNvPr id="46" name="Rectangle 45">
            <a:extLst>
              <a:ext uri="{FF2B5EF4-FFF2-40B4-BE49-F238E27FC236}">
                <a16:creationId xmlns:a16="http://schemas.microsoft.com/office/drawing/2014/main" id="{736AD705-9544-45E1-B278-8D99F718B8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8" name="Freeform: Shape 47">
            <a:extLst>
              <a:ext uri="{FF2B5EF4-FFF2-40B4-BE49-F238E27FC236}">
                <a16:creationId xmlns:a16="http://schemas.microsoft.com/office/drawing/2014/main" id="{8DFFC5B7-4963-4902-8A90-EFF5766892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sp>
      <p:graphicFrame>
        <p:nvGraphicFramePr>
          <p:cNvPr id="21" name="Content Placeholder 2">
            <a:extLst>
              <a:ext uri="{FF2B5EF4-FFF2-40B4-BE49-F238E27FC236}">
                <a16:creationId xmlns:a16="http://schemas.microsoft.com/office/drawing/2014/main" id="{8BF2D0E2-617C-1E5D-963F-D370D39B40E6}"/>
              </a:ext>
            </a:extLst>
          </p:cNvPr>
          <p:cNvGraphicFramePr>
            <a:graphicFrameLocks noGrp="1"/>
          </p:cNvGraphicFramePr>
          <p:nvPr>
            <p:ph idx="1"/>
            <p:extLst>
              <p:ext uri="{D42A27DB-BD31-4B8C-83A1-F6EECF244321}">
                <p14:modId xmlns:p14="http://schemas.microsoft.com/office/powerpoint/2010/main" val="3470846284"/>
              </p:ext>
            </p:extLst>
          </p:nvPr>
        </p:nvGraphicFramePr>
        <p:xfrm>
          <a:off x="648930" y="2810256"/>
          <a:ext cx="10895370" cy="3404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319827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12" name="Freeform: Shape 11">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974B7CF1-BF11-F8E6-EE2F-52FDEEE4DBC4}"/>
              </a:ext>
            </a:extLst>
          </p:cNvPr>
          <p:cNvSpPr>
            <a:spLocks noGrp="1"/>
          </p:cNvSpPr>
          <p:nvPr>
            <p:ph type="title"/>
          </p:nvPr>
        </p:nvSpPr>
        <p:spPr>
          <a:xfrm>
            <a:off x="653143" y="1645920"/>
            <a:ext cx="3522879" cy="4470821"/>
          </a:xfrm>
        </p:spPr>
        <p:txBody>
          <a:bodyPr>
            <a:normAutofit/>
          </a:bodyPr>
          <a:lstStyle/>
          <a:p>
            <a:pPr algn="r"/>
            <a:r>
              <a:rPr lang="en-US">
                <a:solidFill>
                  <a:srgbClr val="FFFFFF"/>
                </a:solidFill>
              </a:rPr>
              <a:t>Program Funding</a:t>
            </a:r>
          </a:p>
        </p:txBody>
      </p:sp>
      <p:sp>
        <p:nvSpPr>
          <p:cNvPr id="3" name="Content Placeholder 2">
            <a:extLst>
              <a:ext uri="{FF2B5EF4-FFF2-40B4-BE49-F238E27FC236}">
                <a16:creationId xmlns:a16="http://schemas.microsoft.com/office/drawing/2014/main" id="{5A10F09E-350E-4E47-362D-25445243EF7A}"/>
              </a:ext>
            </a:extLst>
          </p:cNvPr>
          <p:cNvSpPr>
            <a:spLocks noGrp="1"/>
          </p:cNvSpPr>
          <p:nvPr>
            <p:ph idx="1"/>
          </p:nvPr>
        </p:nvSpPr>
        <p:spPr>
          <a:xfrm>
            <a:off x="5204109" y="1645920"/>
            <a:ext cx="5919503" cy="4470821"/>
          </a:xfrm>
        </p:spPr>
        <p:txBody>
          <a:bodyPr>
            <a:normAutofit/>
          </a:bodyPr>
          <a:lstStyle/>
          <a:p>
            <a:r>
              <a:rPr lang="en-US"/>
              <a:t>LLEBG funding is based on the allocated funds from the state’s federal awards. When the violent crimes ranking is completed by BJA, a standard subgrant amount is determined by DFA-IGS. Eligible entities are awarded according to the availability of funding.</a:t>
            </a:r>
          </a:p>
          <a:p>
            <a:r>
              <a:rPr lang="en-US"/>
              <a:t>Funding for LLEBG is not awarded annually.</a:t>
            </a:r>
          </a:p>
          <a:p>
            <a:endParaRPr lang="en-US"/>
          </a:p>
        </p:txBody>
      </p:sp>
    </p:spTree>
    <p:extLst>
      <p:ext uri="{BB962C8B-B14F-4D97-AF65-F5344CB8AC3E}">
        <p14:creationId xmlns:p14="http://schemas.microsoft.com/office/powerpoint/2010/main" val="159870804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87000">
              <a:schemeClr val="bg2"/>
            </a:gs>
            <a:gs pos="100000">
              <a:schemeClr val="accent5">
                <a:lumMod val="0"/>
                <a:lumOff val="100000"/>
              </a:schemeClr>
            </a:gs>
            <a:gs pos="98000">
              <a:schemeClr val="accent5">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22E39-FCD7-D3D4-C0F7-530D96F509AB}"/>
              </a:ext>
            </a:extLst>
          </p:cNvPr>
          <p:cNvSpPr>
            <a:spLocks noGrp="1"/>
          </p:cNvSpPr>
          <p:nvPr>
            <p:ph type="title"/>
          </p:nvPr>
        </p:nvSpPr>
        <p:spPr>
          <a:xfrm>
            <a:off x="1103312" y="452718"/>
            <a:ext cx="9404723" cy="1400530"/>
          </a:xfrm>
        </p:spPr>
        <p:txBody>
          <a:bodyPr/>
          <a:lstStyle/>
          <a:p>
            <a:pPr algn="ctr"/>
            <a:r>
              <a:rPr lang="en-US" dirty="0"/>
              <a:t>Recent and future award	</a:t>
            </a:r>
          </a:p>
        </p:txBody>
      </p:sp>
      <p:sp>
        <p:nvSpPr>
          <p:cNvPr id="3" name="Content Placeholder 2">
            <a:extLst>
              <a:ext uri="{FF2B5EF4-FFF2-40B4-BE49-F238E27FC236}">
                <a16:creationId xmlns:a16="http://schemas.microsoft.com/office/drawing/2014/main" id="{3EBC0F54-C7E7-32FF-E4D9-5661D9DCE3FB}"/>
              </a:ext>
            </a:extLst>
          </p:cNvPr>
          <p:cNvSpPr>
            <a:spLocks noGrp="1"/>
          </p:cNvSpPr>
          <p:nvPr>
            <p:ph idx="1"/>
          </p:nvPr>
        </p:nvSpPr>
        <p:spPr>
          <a:noFill/>
        </p:spPr>
        <p:txBody>
          <a:bodyPr/>
          <a:lstStyle/>
          <a:p>
            <a:r>
              <a:rPr lang="en-US" dirty="0"/>
              <a:t>The $7,400 award is the largest amount ever awarded under the LLEBG.</a:t>
            </a:r>
          </a:p>
          <a:p>
            <a:r>
              <a:rPr lang="en-US" dirty="0"/>
              <a:t>This award combines 2 years of funding to create a larger grant to the recipients.  </a:t>
            </a:r>
          </a:p>
          <a:p>
            <a:r>
              <a:rPr lang="en-US" dirty="0"/>
              <a:t>The next award cycle is anticipated for 2026.</a:t>
            </a:r>
          </a:p>
          <a:p>
            <a:r>
              <a:rPr lang="en-US" dirty="0"/>
              <a:t>During the interim, DFA-IGS will update our awarding procedures to ensure a better experience for applicants.</a:t>
            </a:r>
          </a:p>
          <a:p>
            <a:endParaRPr lang="en-US" dirty="0"/>
          </a:p>
        </p:txBody>
      </p:sp>
    </p:spTree>
    <p:extLst>
      <p:ext uri="{BB962C8B-B14F-4D97-AF65-F5344CB8AC3E}">
        <p14:creationId xmlns:p14="http://schemas.microsoft.com/office/powerpoint/2010/main" val="2748846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9DB20-EDB0-8F75-D3E8-EBD040476DAE}"/>
              </a:ext>
            </a:extLst>
          </p:cNvPr>
          <p:cNvSpPr>
            <a:spLocks noGrp="1"/>
          </p:cNvSpPr>
          <p:nvPr>
            <p:ph type="title"/>
          </p:nvPr>
        </p:nvSpPr>
        <p:spPr>
          <a:xfrm>
            <a:off x="874220" y="452718"/>
            <a:ext cx="9404723" cy="1400530"/>
          </a:xfrm>
        </p:spPr>
        <p:txBody>
          <a:bodyPr/>
          <a:lstStyle/>
          <a:p>
            <a:pPr algn="ctr"/>
            <a:r>
              <a:rPr lang="en-US" dirty="0"/>
              <a:t>What to expect in the future</a:t>
            </a:r>
          </a:p>
        </p:txBody>
      </p:sp>
      <p:sp>
        <p:nvSpPr>
          <p:cNvPr id="3" name="Content Placeholder 2">
            <a:extLst>
              <a:ext uri="{FF2B5EF4-FFF2-40B4-BE49-F238E27FC236}">
                <a16:creationId xmlns:a16="http://schemas.microsoft.com/office/drawing/2014/main" id="{7081E0EB-CE73-8B16-50BC-58732B638AF5}"/>
              </a:ext>
            </a:extLst>
          </p:cNvPr>
          <p:cNvSpPr>
            <a:spLocks noGrp="1"/>
          </p:cNvSpPr>
          <p:nvPr>
            <p:ph idx="1"/>
          </p:nvPr>
        </p:nvSpPr>
        <p:spPr/>
        <p:txBody>
          <a:bodyPr/>
          <a:lstStyle/>
          <a:p>
            <a:r>
              <a:rPr lang="en-US" dirty="0"/>
              <a:t>An automated system will be in place to accomplish application and award of funds more conveniently.  </a:t>
            </a:r>
          </a:p>
          <a:p>
            <a:r>
              <a:rPr lang="en-US" dirty="0"/>
              <a:t>Training will occur and emails sent well in advance of the grant cycle. </a:t>
            </a:r>
          </a:p>
          <a:p>
            <a:r>
              <a:rPr lang="en-US" dirty="0"/>
              <a:t>Award documents will be distributed via the automated system to ensure all proper procedures are complete.</a:t>
            </a:r>
          </a:p>
          <a:p>
            <a:r>
              <a:rPr lang="en-US" dirty="0"/>
              <a:t>Funds will be disbursed timely when all conditions are met.</a:t>
            </a:r>
          </a:p>
          <a:p>
            <a:r>
              <a:rPr lang="en-US" dirty="0"/>
              <a:t>Closeout will occur within the automated system.</a:t>
            </a:r>
          </a:p>
        </p:txBody>
      </p:sp>
    </p:spTree>
    <p:extLst>
      <p:ext uri="{BB962C8B-B14F-4D97-AF65-F5344CB8AC3E}">
        <p14:creationId xmlns:p14="http://schemas.microsoft.com/office/powerpoint/2010/main" val="3590961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895C6-F896-3B88-CFFC-633D84446FD9}"/>
              </a:ext>
            </a:extLst>
          </p:cNvPr>
          <p:cNvSpPr>
            <a:spLocks noGrp="1"/>
          </p:cNvSpPr>
          <p:nvPr>
            <p:ph type="title"/>
          </p:nvPr>
        </p:nvSpPr>
        <p:spPr/>
        <p:txBody>
          <a:bodyPr/>
          <a:lstStyle/>
          <a:p>
            <a:pPr algn="ctr"/>
            <a:r>
              <a:rPr lang="en-US" dirty="0"/>
              <a:t>LLEBG Closeout Process</a:t>
            </a:r>
          </a:p>
        </p:txBody>
      </p:sp>
      <p:sp>
        <p:nvSpPr>
          <p:cNvPr id="3" name="Content Placeholder 2">
            <a:extLst>
              <a:ext uri="{FF2B5EF4-FFF2-40B4-BE49-F238E27FC236}">
                <a16:creationId xmlns:a16="http://schemas.microsoft.com/office/drawing/2014/main" id="{B628BC53-194F-34F6-E9AC-7DB1E523FB97}"/>
              </a:ext>
            </a:extLst>
          </p:cNvPr>
          <p:cNvSpPr>
            <a:spLocks noGrp="1"/>
          </p:cNvSpPr>
          <p:nvPr>
            <p:ph idx="1"/>
          </p:nvPr>
        </p:nvSpPr>
        <p:spPr>
          <a:xfrm>
            <a:off x="1104293" y="2043588"/>
            <a:ext cx="8946541" cy="4195481"/>
          </a:xfrm>
        </p:spPr>
        <p:txBody>
          <a:bodyPr>
            <a:normAutofit/>
          </a:bodyPr>
          <a:lstStyle/>
          <a:p>
            <a:pPr marL="0" indent="0">
              <a:buNone/>
            </a:pPr>
            <a:r>
              <a:rPr lang="en-US" dirty="0"/>
              <a:t>Upon the ending of the current grant cycle, you will access the closeout documents via the 3 forms located on our website.  </a:t>
            </a:r>
          </a:p>
          <a:p>
            <a:r>
              <a:rPr lang="en-US" dirty="0">
                <a:hlinkClick r:id="rId2"/>
              </a:rPr>
              <a:t>Financial Reporting Form</a:t>
            </a:r>
            <a:endParaRPr lang="en-US" dirty="0"/>
          </a:p>
          <a:p>
            <a:r>
              <a:rPr lang="en-US" dirty="0">
                <a:hlinkClick r:id="rId3"/>
              </a:rPr>
              <a:t>LLEBG Inventory Report</a:t>
            </a:r>
            <a:endParaRPr lang="en-US" dirty="0"/>
          </a:p>
          <a:p>
            <a:r>
              <a:rPr lang="en-US" dirty="0">
                <a:hlinkClick r:id="rId4"/>
              </a:rPr>
              <a:t>LLEBG Quarterly Progress Report</a:t>
            </a:r>
            <a:endParaRPr lang="en-US" dirty="0"/>
          </a:p>
          <a:p>
            <a:pPr marL="0" indent="0">
              <a:buNone/>
            </a:pPr>
            <a:r>
              <a:rPr lang="en-US" dirty="0"/>
              <a:t>These forms will be submitted via the automated system in the next grant cycle.</a:t>
            </a:r>
          </a:p>
          <a:p>
            <a:pPr marL="0" indent="0" algn="ctr">
              <a:buNone/>
            </a:pPr>
            <a:r>
              <a:rPr lang="en-US" b="1" dirty="0">
                <a:solidFill>
                  <a:schemeClr val="bg1"/>
                </a:solidFill>
                <a:highlight>
                  <a:srgbClr val="FFFF00"/>
                </a:highlight>
              </a:rPr>
              <a:t>***Be sure to have the closeout forms signed by the authorized official in blue ink!***</a:t>
            </a:r>
          </a:p>
          <a:p>
            <a:pPr marL="0" indent="0">
              <a:buNone/>
            </a:pPr>
            <a:endParaRPr lang="en-US" dirty="0"/>
          </a:p>
        </p:txBody>
      </p:sp>
    </p:spTree>
    <p:extLst>
      <p:ext uri="{BB962C8B-B14F-4D97-AF65-F5344CB8AC3E}">
        <p14:creationId xmlns:p14="http://schemas.microsoft.com/office/powerpoint/2010/main" val="3799011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69ACEB-F5D3-E4ED-0C4D-2DDCDD73D07D}"/>
              </a:ext>
            </a:extLst>
          </p:cNvPr>
          <p:cNvSpPr>
            <a:spLocks noGrp="1"/>
          </p:cNvSpPr>
          <p:nvPr>
            <p:ph idx="1"/>
          </p:nvPr>
        </p:nvSpPr>
        <p:spPr>
          <a:xfrm>
            <a:off x="721185" y="1073792"/>
            <a:ext cx="6188189" cy="4588778"/>
          </a:xfrm>
        </p:spPr>
        <p:txBody>
          <a:bodyPr>
            <a:normAutofit/>
          </a:bodyPr>
          <a:lstStyle/>
          <a:p>
            <a:pPr marL="0" indent="0">
              <a:buNone/>
            </a:pPr>
            <a:r>
              <a:rPr lang="en-US" dirty="0"/>
              <a:t>Your final reporting documents are to be used for reporting final expenditures. Please include receipts and photos of all purchases. </a:t>
            </a:r>
          </a:p>
          <a:p>
            <a:pPr marL="0" indent="0">
              <a:buNone/>
            </a:pPr>
            <a:r>
              <a:rPr lang="en-US" dirty="0"/>
              <a:t>Closeout forms for the current cycle are due by</a:t>
            </a:r>
          </a:p>
          <a:p>
            <a:pPr marL="0" indent="0">
              <a:buNone/>
            </a:pPr>
            <a:r>
              <a:rPr lang="en-US" b="1" dirty="0">
                <a:solidFill>
                  <a:schemeClr val="bg1"/>
                </a:solidFill>
                <a:highlight>
                  <a:srgbClr val="FFFF00"/>
                </a:highlight>
              </a:rPr>
              <a:t>March 30, 2025</a:t>
            </a:r>
            <a:r>
              <a:rPr lang="en-US" dirty="0"/>
              <a:t> </a:t>
            </a:r>
          </a:p>
          <a:p>
            <a:pPr marL="0" indent="0">
              <a:buNone/>
            </a:pPr>
            <a:r>
              <a:rPr lang="en-US" dirty="0"/>
              <a:t>All remaining balances must be returned to Clearinghouse. Make checks payable to:</a:t>
            </a:r>
          </a:p>
          <a:p>
            <a:pPr marL="0" indent="0" algn="ctr">
              <a:buNone/>
            </a:pPr>
            <a:r>
              <a:rPr lang="en-US" sz="2000" b="1" dirty="0">
                <a:solidFill>
                  <a:schemeClr val="bg1"/>
                </a:solidFill>
                <a:highlight>
                  <a:srgbClr val="FFFF00"/>
                </a:highlight>
              </a:rPr>
              <a:t>Intergovernmental Services</a:t>
            </a:r>
          </a:p>
          <a:p>
            <a:pPr marL="0" indent="0" algn="ctr">
              <a:buNone/>
            </a:pPr>
            <a:r>
              <a:rPr lang="en-US" sz="2000" b="1" dirty="0">
                <a:solidFill>
                  <a:schemeClr val="bg1"/>
                </a:solidFill>
                <a:highlight>
                  <a:srgbClr val="FFFF00"/>
                </a:highlight>
              </a:rPr>
              <a:t>P.O. Box 8031</a:t>
            </a:r>
          </a:p>
          <a:p>
            <a:pPr marL="0" indent="0" algn="ctr">
              <a:buNone/>
            </a:pPr>
            <a:r>
              <a:rPr lang="en-US" sz="2000" b="1" dirty="0">
                <a:solidFill>
                  <a:schemeClr val="bg1"/>
                </a:solidFill>
                <a:highlight>
                  <a:srgbClr val="FFFF00"/>
                </a:highlight>
              </a:rPr>
              <a:t>Little Rock, AR 72203</a:t>
            </a:r>
          </a:p>
        </p:txBody>
      </p:sp>
      <p:sp>
        <p:nvSpPr>
          <p:cNvPr id="10" name="Freeform 31">
            <a:extLst>
              <a:ext uri="{FF2B5EF4-FFF2-40B4-BE49-F238E27FC236}">
                <a16:creationId xmlns:a16="http://schemas.microsoft.com/office/drawing/2014/main" id="{C89FDD9F-84AD-4824-89D2-9E286F56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15974"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12" name="Rectangle 11">
            <a:extLst>
              <a:ext uri="{FF2B5EF4-FFF2-40B4-BE49-F238E27FC236}">
                <a16:creationId xmlns:a16="http://schemas.microsoft.com/office/drawing/2014/main" id="{0AFF99B9-09FA-411A-8B54-D714B2EE9A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1" y="0"/>
            <a:ext cx="4062547"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5">
            <a:extLst>
              <a:ext uri="{FF2B5EF4-FFF2-40B4-BE49-F238E27FC236}">
                <a16:creationId xmlns:a16="http://schemas.microsoft.com/office/drawing/2014/main" id="{7E6CE931-52B0-4AD0-991F-0648E313B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4472531" y="2756642"/>
            <a:ext cx="6858000" cy="1344715"/>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rgbClr val="FFFFFF"/>
          </a:solidFill>
          <a:ln>
            <a:noFill/>
          </a:ln>
        </p:spPr>
      </p:sp>
      <p:pic>
        <p:nvPicPr>
          <p:cNvPr id="7" name="Graphic 6" descr="Bank Check">
            <a:extLst>
              <a:ext uri="{FF2B5EF4-FFF2-40B4-BE49-F238E27FC236}">
                <a16:creationId xmlns:a16="http://schemas.microsoft.com/office/drawing/2014/main" id="{5E952AC7-20B0-2EDA-539B-03BA1AAAEF3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9871" y="1721993"/>
            <a:ext cx="3414010" cy="3414010"/>
          </a:xfrm>
          <a:prstGeom prst="rect">
            <a:avLst/>
          </a:prstGeom>
          <a:effectLst/>
        </p:spPr>
      </p:pic>
      <p:sp>
        <p:nvSpPr>
          <p:cNvPr id="16" name="Rectangle 15">
            <a:extLst>
              <a:ext uri="{FF2B5EF4-FFF2-40B4-BE49-F238E27FC236}">
                <a16:creationId xmlns:a16="http://schemas.microsoft.com/office/drawing/2014/main" id="{D138FED9-7840-470D-BB14-BF4696ADA7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056264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2746F-04A0-5BCC-2DC0-7010663B843F}"/>
              </a:ext>
            </a:extLst>
          </p:cNvPr>
          <p:cNvSpPr>
            <a:spLocks noGrp="1"/>
          </p:cNvSpPr>
          <p:nvPr>
            <p:ph type="title"/>
          </p:nvPr>
        </p:nvSpPr>
        <p:spPr/>
        <p:txBody>
          <a:bodyPr/>
          <a:lstStyle/>
          <a:p>
            <a:pPr algn="ctr"/>
            <a:r>
              <a:rPr lang="en-US" dirty="0"/>
              <a:t>Additional information</a:t>
            </a:r>
          </a:p>
        </p:txBody>
      </p:sp>
      <p:sp>
        <p:nvSpPr>
          <p:cNvPr id="3" name="Content Placeholder 2">
            <a:extLst>
              <a:ext uri="{FF2B5EF4-FFF2-40B4-BE49-F238E27FC236}">
                <a16:creationId xmlns:a16="http://schemas.microsoft.com/office/drawing/2014/main" id="{09E9855F-3FD2-B876-9F49-A62040D28916}"/>
              </a:ext>
            </a:extLst>
          </p:cNvPr>
          <p:cNvSpPr>
            <a:spLocks noGrp="1"/>
          </p:cNvSpPr>
          <p:nvPr>
            <p:ph idx="1"/>
          </p:nvPr>
        </p:nvSpPr>
        <p:spPr/>
        <p:txBody>
          <a:bodyPr/>
          <a:lstStyle/>
          <a:p>
            <a:r>
              <a:rPr lang="en-US" dirty="0"/>
              <a:t>If EQUIPMENT such as body armor is purchased, photocopies of the equipment with serial number is required.</a:t>
            </a:r>
          </a:p>
          <a:p>
            <a:r>
              <a:rPr lang="en-US" dirty="0"/>
              <a:t>Also provide proof of payment such as cancelled check or credit card statement for the equipment.</a:t>
            </a:r>
          </a:p>
          <a:p>
            <a:pPr marL="0" indent="0">
              <a:buNone/>
            </a:pPr>
            <a:endParaRPr lang="en-US" dirty="0"/>
          </a:p>
          <a:p>
            <a:pPr marL="0" indent="0">
              <a:buNone/>
            </a:pPr>
            <a:endParaRPr lang="en-US" dirty="0"/>
          </a:p>
          <a:p>
            <a:pPr marL="0" indent="0" algn="ctr">
              <a:buNone/>
            </a:pPr>
            <a:r>
              <a:rPr lang="en-US" b="1" dirty="0">
                <a:solidFill>
                  <a:schemeClr val="bg1"/>
                </a:solidFill>
                <a:highlight>
                  <a:srgbClr val="FFFF00"/>
                </a:highlight>
              </a:rPr>
              <a:t>The Closeout forms and all documentation must be completed and turned in within 90 days of the grant expiration date. (Deadline for this grant is </a:t>
            </a:r>
            <a:r>
              <a:rPr lang="en-US" b="1" dirty="0">
                <a:solidFill>
                  <a:srgbClr val="FF0000"/>
                </a:solidFill>
                <a:highlight>
                  <a:srgbClr val="FFFF00"/>
                </a:highlight>
              </a:rPr>
              <a:t>March 30, 2025</a:t>
            </a:r>
            <a:r>
              <a:rPr lang="en-US" b="1" dirty="0">
                <a:solidFill>
                  <a:schemeClr val="bg1"/>
                </a:solidFill>
                <a:highlight>
                  <a:srgbClr val="FFFF00"/>
                </a:highlight>
              </a:rPr>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031309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4562</TotalTime>
  <Words>660</Words>
  <Application>Microsoft Office PowerPoint</Application>
  <PresentationFormat>Widescreen</PresentationFormat>
  <Paragraphs>53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Local Law Enforcement Block Grant (LLEBG) </vt:lpstr>
      <vt:lpstr>About LLEBG</vt:lpstr>
      <vt:lpstr>Eligibility Determination</vt:lpstr>
      <vt:lpstr>Program Funding</vt:lpstr>
      <vt:lpstr>Recent and future award </vt:lpstr>
      <vt:lpstr>What to expect in the future</vt:lpstr>
      <vt:lpstr>LLEBG Closeout Process</vt:lpstr>
      <vt:lpstr>PowerPoint Presentation</vt:lpstr>
      <vt:lpstr>Additional information</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Law Enforcement Block Grant (LLEBG)</dc:title>
  <dc:creator>Richard Wyllia</dc:creator>
  <cp:lastModifiedBy>Sandhya Kombathula</cp:lastModifiedBy>
  <cp:revision>15</cp:revision>
  <dcterms:created xsi:type="dcterms:W3CDTF">2024-06-10T14:37:12Z</dcterms:created>
  <dcterms:modified xsi:type="dcterms:W3CDTF">2024-08-12T21:58:22Z</dcterms:modified>
</cp:coreProperties>
</file>