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94" r:id="rId3"/>
    <p:sldId id="266" r:id="rId4"/>
    <p:sldId id="283" r:id="rId5"/>
    <p:sldId id="290" r:id="rId6"/>
    <p:sldId id="291" r:id="rId7"/>
    <p:sldId id="293" r:id="rId8"/>
    <p:sldId id="292" r:id="rId9"/>
    <p:sldId id="297" r:id="rId10"/>
    <p:sldId id="295" r:id="rId11"/>
    <p:sldId id="298" r:id="rId12"/>
    <p:sldId id="299" r:id="rId13"/>
    <p:sldId id="301" r:id="rId14"/>
    <p:sldId id="302" r:id="rId15"/>
    <p:sldId id="304" r:id="rId16"/>
    <p:sldId id="303"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2FC75-FCA2-46DA-AF50-44F22C69B7C1}"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AB4B3-6D8D-4286-98BE-02AFEBFB2330}" type="slidenum">
              <a:rPr lang="en-US" smtClean="0"/>
              <a:t>‹#›</a:t>
            </a:fld>
            <a:endParaRPr lang="en-US"/>
          </a:p>
        </p:txBody>
      </p:sp>
    </p:spTree>
    <p:extLst>
      <p:ext uri="{BB962C8B-B14F-4D97-AF65-F5344CB8AC3E}">
        <p14:creationId xmlns:p14="http://schemas.microsoft.com/office/powerpoint/2010/main" val="52452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EC219-8D4E-43F7-805D-CFFC9C8DFC25}" type="slidenum">
              <a:rPr lang="en-US" smtClean="0"/>
              <a:t>1</a:t>
            </a:fld>
            <a:endParaRPr lang="en-US"/>
          </a:p>
        </p:txBody>
      </p:sp>
    </p:spTree>
    <p:extLst>
      <p:ext uri="{BB962C8B-B14F-4D97-AF65-F5344CB8AC3E}">
        <p14:creationId xmlns:p14="http://schemas.microsoft.com/office/powerpoint/2010/main" val="221123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EC219-8D4E-43F7-805D-CFFC9C8DFC25}" type="slidenum">
              <a:rPr lang="en-US" smtClean="0"/>
              <a:t>3</a:t>
            </a:fld>
            <a:endParaRPr lang="en-US"/>
          </a:p>
        </p:txBody>
      </p:sp>
    </p:spTree>
    <p:extLst>
      <p:ext uri="{BB962C8B-B14F-4D97-AF65-F5344CB8AC3E}">
        <p14:creationId xmlns:p14="http://schemas.microsoft.com/office/powerpoint/2010/main" val="98375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E8EE-5BF9-4170-A11C-5A44CB18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49576F-FC9B-427D-A1A8-0FBE1FC3D9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8635A6-DEBB-46A2-B31A-96BB4AB0FFCF}"/>
              </a:ext>
            </a:extLst>
          </p:cNvPr>
          <p:cNvSpPr>
            <a:spLocks noGrp="1"/>
          </p:cNvSpPr>
          <p:nvPr>
            <p:ph type="dt" sz="half" idx="10"/>
          </p:nvPr>
        </p:nvSpPr>
        <p:spPr/>
        <p:txBody>
          <a:bodyPr/>
          <a:lstStyle/>
          <a:p>
            <a:fld id="{AB402FE2-E408-4781-90C2-04E78569EC07}" type="datetimeFigureOut">
              <a:rPr lang="en-US" smtClean="0"/>
              <a:t>1/25/2023</a:t>
            </a:fld>
            <a:endParaRPr lang="en-US"/>
          </a:p>
        </p:txBody>
      </p:sp>
      <p:sp>
        <p:nvSpPr>
          <p:cNvPr id="5" name="Footer Placeholder 4">
            <a:extLst>
              <a:ext uri="{FF2B5EF4-FFF2-40B4-BE49-F238E27FC236}">
                <a16:creationId xmlns:a16="http://schemas.microsoft.com/office/drawing/2014/main" id="{1EAEE867-377A-4A61-A751-BFDF1C04D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C79B0-1DC5-4D75-A63E-E2FF572A3683}"/>
              </a:ext>
            </a:extLst>
          </p:cNvPr>
          <p:cNvSpPr>
            <a:spLocks noGrp="1"/>
          </p:cNvSpPr>
          <p:nvPr>
            <p:ph type="sldNum" sz="quarter" idx="12"/>
          </p:nvPr>
        </p:nvSpPr>
        <p:spPr/>
        <p:txBody>
          <a:bodyPr/>
          <a:lstStyle/>
          <a:p>
            <a:fld id="{9431D8FB-7733-406C-AB47-292067BE97C8}" type="slidenum">
              <a:rPr lang="en-US" smtClean="0"/>
              <a:t>‹#›</a:t>
            </a:fld>
            <a:endParaRPr lang="en-US"/>
          </a:p>
        </p:txBody>
      </p:sp>
    </p:spTree>
    <p:extLst>
      <p:ext uri="{BB962C8B-B14F-4D97-AF65-F5344CB8AC3E}">
        <p14:creationId xmlns:p14="http://schemas.microsoft.com/office/powerpoint/2010/main" val="94768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7323-A9DC-425C-B583-FE7C8F7955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D200E-2813-4416-9D05-0528B372B9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F4163-6599-4F51-AD32-787BFDE63157}"/>
              </a:ext>
            </a:extLst>
          </p:cNvPr>
          <p:cNvSpPr>
            <a:spLocks noGrp="1"/>
          </p:cNvSpPr>
          <p:nvPr>
            <p:ph type="dt" sz="half" idx="10"/>
          </p:nvPr>
        </p:nvSpPr>
        <p:spPr/>
        <p:txBody>
          <a:bodyPr/>
          <a:lstStyle/>
          <a:p>
            <a:fld id="{AB402FE2-E408-4781-90C2-04E78569EC07}" type="datetimeFigureOut">
              <a:rPr lang="en-US" smtClean="0"/>
              <a:t>1/25/2023</a:t>
            </a:fld>
            <a:endParaRPr lang="en-US"/>
          </a:p>
        </p:txBody>
      </p:sp>
      <p:sp>
        <p:nvSpPr>
          <p:cNvPr id="5" name="Footer Placeholder 4">
            <a:extLst>
              <a:ext uri="{FF2B5EF4-FFF2-40B4-BE49-F238E27FC236}">
                <a16:creationId xmlns:a16="http://schemas.microsoft.com/office/drawing/2014/main" id="{4F2C4448-6F34-4DCC-A567-A88471561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0ABD6-3425-4099-BEBE-820E26827FE9}"/>
              </a:ext>
            </a:extLst>
          </p:cNvPr>
          <p:cNvSpPr>
            <a:spLocks noGrp="1"/>
          </p:cNvSpPr>
          <p:nvPr>
            <p:ph type="sldNum" sz="quarter" idx="12"/>
          </p:nvPr>
        </p:nvSpPr>
        <p:spPr/>
        <p:txBody>
          <a:bodyPr/>
          <a:lstStyle/>
          <a:p>
            <a:fld id="{9431D8FB-7733-406C-AB47-292067BE97C8}" type="slidenum">
              <a:rPr lang="en-US" smtClean="0"/>
              <a:t>‹#›</a:t>
            </a:fld>
            <a:endParaRPr lang="en-US"/>
          </a:p>
        </p:txBody>
      </p:sp>
    </p:spTree>
    <p:extLst>
      <p:ext uri="{BB962C8B-B14F-4D97-AF65-F5344CB8AC3E}">
        <p14:creationId xmlns:p14="http://schemas.microsoft.com/office/powerpoint/2010/main" val="311910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B7969-00ED-4CBE-812D-3AF907B2AC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319455-010A-4E85-B0E6-AB24451AFB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AC3C5-25FD-4C9B-BA8C-8D316183545A}"/>
              </a:ext>
            </a:extLst>
          </p:cNvPr>
          <p:cNvSpPr>
            <a:spLocks noGrp="1"/>
          </p:cNvSpPr>
          <p:nvPr>
            <p:ph type="dt" sz="half" idx="10"/>
          </p:nvPr>
        </p:nvSpPr>
        <p:spPr/>
        <p:txBody>
          <a:bodyPr/>
          <a:lstStyle/>
          <a:p>
            <a:fld id="{AB402FE2-E408-4781-90C2-04E78569EC07}" type="datetimeFigureOut">
              <a:rPr lang="en-US" smtClean="0"/>
              <a:t>1/25/2023</a:t>
            </a:fld>
            <a:endParaRPr lang="en-US"/>
          </a:p>
        </p:txBody>
      </p:sp>
      <p:sp>
        <p:nvSpPr>
          <p:cNvPr id="5" name="Footer Placeholder 4">
            <a:extLst>
              <a:ext uri="{FF2B5EF4-FFF2-40B4-BE49-F238E27FC236}">
                <a16:creationId xmlns:a16="http://schemas.microsoft.com/office/drawing/2014/main" id="{79ED3497-35E4-4029-A471-3697B0F67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4D66D-8FAC-4ED2-B81A-024B5289027B}"/>
              </a:ext>
            </a:extLst>
          </p:cNvPr>
          <p:cNvSpPr>
            <a:spLocks noGrp="1"/>
          </p:cNvSpPr>
          <p:nvPr>
            <p:ph type="sldNum" sz="quarter" idx="12"/>
          </p:nvPr>
        </p:nvSpPr>
        <p:spPr/>
        <p:txBody>
          <a:bodyPr/>
          <a:lstStyle/>
          <a:p>
            <a:fld id="{9431D8FB-7733-406C-AB47-292067BE97C8}" type="slidenum">
              <a:rPr lang="en-US" smtClean="0"/>
              <a:t>‹#›</a:t>
            </a:fld>
            <a:endParaRPr lang="en-US"/>
          </a:p>
        </p:txBody>
      </p:sp>
    </p:spTree>
    <p:extLst>
      <p:ext uri="{BB962C8B-B14F-4D97-AF65-F5344CB8AC3E}">
        <p14:creationId xmlns:p14="http://schemas.microsoft.com/office/powerpoint/2010/main" val="126607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59F5-6905-412E-80FB-FB45518F6A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5F7E8-305C-468F-8B47-0A7940DC1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AF67E-C144-4CAA-A7CD-F025E6F2EE19}"/>
              </a:ext>
            </a:extLst>
          </p:cNvPr>
          <p:cNvSpPr>
            <a:spLocks noGrp="1"/>
          </p:cNvSpPr>
          <p:nvPr>
            <p:ph type="dt" sz="half" idx="10"/>
          </p:nvPr>
        </p:nvSpPr>
        <p:spPr/>
        <p:txBody>
          <a:bodyPr/>
          <a:lstStyle/>
          <a:p>
            <a:fld id="{AB402FE2-E408-4781-90C2-04E78569EC07}" type="datetimeFigureOut">
              <a:rPr lang="en-US" smtClean="0"/>
              <a:t>1/25/2023</a:t>
            </a:fld>
            <a:endParaRPr lang="en-US"/>
          </a:p>
        </p:txBody>
      </p:sp>
      <p:sp>
        <p:nvSpPr>
          <p:cNvPr id="5" name="Footer Placeholder 4">
            <a:extLst>
              <a:ext uri="{FF2B5EF4-FFF2-40B4-BE49-F238E27FC236}">
                <a16:creationId xmlns:a16="http://schemas.microsoft.com/office/drawing/2014/main" id="{D672AB3B-8328-4E6F-AECF-D81D545B1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BA44F-08C3-4032-AC3A-62F4B55C734E}"/>
              </a:ext>
            </a:extLst>
          </p:cNvPr>
          <p:cNvSpPr>
            <a:spLocks noGrp="1"/>
          </p:cNvSpPr>
          <p:nvPr>
            <p:ph type="sldNum" sz="quarter" idx="12"/>
          </p:nvPr>
        </p:nvSpPr>
        <p:spPr/>
        <p:txBody>
          <a:bodyPr/>
          <a:lstStyle/>
          <a:p>
            <a:fld id="{9431D8FB-7733-406C-AB47-292067BE97C8}" type="slidenum">
              <a:rPr lang="en-US" smtClean="0"/>
              <a:t>‹#›</a:t>
            </a:fld>
            <a:endParaRPr lang="en-US"/>
          </a:p>
        </p:txBody>
      </p:sp>
    </p:spTree>
    <p:extLst>
      <p:ext uri="{BB962C8B-B14F-4D97-AF65-F5344CB8AC3E}">
        <p14:creationId xmlns:p14="http://schemas.microsoft.com/office/powerpoint/2010/main" val="423145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C1066-DA3B-4AD2-BCF0-7E66970A8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E2D0BB-B788-4009-9FA6-B00F43B9E8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38470F-4F4E-45A0-BB3A-88F8D0534F2E}"/>
              </a:ext>
            </a:extLst>
          </p:cNvPr>
          <p:cNvSpPr>
            <a:spLocks noGrp="1"/>
          </p:cNvSpPr>
          <p:nvPr>
            <p:ph type="dt" sz="half" idx="10"/>
          </p:nvPr>
        </p:nvSpPr>
        <p:spPr/>
        <p:txBody>
          <a:bodyPr/>
          <a:lstStyle/>
          <a:p>
            <a:fld id="{AB402FE2-E408-4781-90C2-04E78569EC07}" type="datetimeFigureOut">
              <a:rPr lang="en-US" smtClean="0"/>
              <a:t>1/25/2023</a:t>
            </a:fld>
            <a:endParaRPr lang="en-US"/>
          </a:p>
        </p:txBody>
      </p:sp>
      <p:sp>
        <p:nvSpPr>
          <p:cNvPr id="5" name="Footer Placeholder 4">
            <a:extLst>
              <a:ext uri="{FF2B5EF4-FFF2-40B4-BE49-F238E27FC236}">
                <a16:creationId xmlns:a16="http://schemas.microsoft.com/office/drawing/2014/main" id="{58CBDEEF-50F7-4526-86E5-EF19FA71A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BD9D4-F1AF-4A25-BFCA-60580A82D4F6}"/>
              </a:ext>
            </a:extLst>
          </p:cNvPr>
          <p:cNvSpPr>
            <a:spLocks noGrp="1"/>
          </p:cNvSpPr>
          <p:nvPr>
            <p:ph type="sldNum" sz="quarter" idx="12"/>
          </p:nvPr>
        </p:nvSpPr>
        <p:spPr/>
        <p:txBody>
          <a:bodyPr/>
          <a:lstStyle/>
          <a:p>
            <a:fld id="{9431D8FB-7733-406C-AB47-292067BE97C8}" type="slidenum">
              <a:rPr lang="en-US" smtClean="0"/>
              <a:t>‹#›</a:t>
            </a:fld>
            <a:endParaRPr lang="en-US"/>
          </a:p>
        </p:txBody>
      </p:sp>
    </p:spTree>
    <p:extLst>
      <p:ext uri="{BB962C8B-B14F-4D97-AF65-F5344CB8AC3E}">
        <p14:creationId xmlns:p14="http://schemas.microsoft.com/office/powerpoint/2010/main" val="30459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C10-C60F-48EA-8363-07E2AC13AB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1F00D4-A57D-40B9-93C4-4E577ADE44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4A2307-BB39-41C3-98B8-EDE13019AD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81EA-2BD3-4E60-98E7-2E0059D85AC4}"/>
              </a:ext>
            </a:extLst>
          </p:cNvPr>
          <p:cNvSpPr>
            <a:spLocks noGrp="1"/>
          </p:cNvSpPr>
          <p:nvPr>
            <p:ph type="dt" sz="half" idx="10"/>
          </p:nvPr>
        </p:nvSpPr>
        <p:spPr/>
        <p:txBody>
          <a:bodyPr/>
          <a:lstStyle/>
          <a:p>
            <a:fld id="{AB402FE2-E408-4781-90C2-04E78569EC07}" type="datetimeFigureOut">
              <a:rPr lang="en-US" smtClean="0"/>
              <a:t>1/25/2023</a:t>
            </a:fld>
            <a:endParaRPr lang="en-US"/>
          </a:p>
        </p:txBody>
      </p:sp>
      <p:sp>
        <p:nvSpPr>
          <p:cNvPr id="6" name="Footer Placeholder 5">
            <a:extLst>
              <a:ext uri="{FF2B5EF4-FFF2-40B4-BE49-F238E27FC236}">
                <a16:creationId xmlns:a16="http://schemas.microsoft.com/office/drawing/2014/main" id="{2DF6279A-78DF-4295-9659-441A7FBFA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02EB6-E738-4DD6-9D2F-DC5DC076BBCE}"/>
              </a:ext>
            </a:extLst>
          </p:cNvPr>
          <p:cNvSpPr>
            <a:spLocks noGrp="1"/>
          </p:cNvSpPr>
          <p:nvPr>
            <p:ph type="sldNum" sz="quarter" idx="12"/>
          </p:nvPr>
        </p:nvSpPr>
        <p:spPr/>
        <p:txBody>
          <a:bodyPr/>
          <a:lstStyle/>
          <a:p>
            <a:fld id="{9431D8FB-7733-406C-AB47-292067BE97C8}" type="slidenum">
              <a:rPr lang="en-US" smtClean="0"/>
              <a:t>‹#›</a:t>
            </a:fld>
            <a:endParaRPr lang="en-US"/>
          </a:p>
        </p:txBody>
      </p:sp>
    </p:spTree>
    <p:extLst>
      <p:ext uri="{BB962C8B-B14F-4D97-AF65-F5344CB8AC3E}">
        <p14:creationId xmlns:p14="http://schemas.microsoft.com/office/powerpoint/2010/main" val="406281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786C-C355-4236-9B41-46D3EEAB2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5F116E-7B76-4F32-B2B5-58458BF1F9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5AA23E-DA89-4415-8604-6B7BB8A28F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9B632F-B6E8-4D64-914E-CE0CE7355B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642F8-CADA-4DED-BD3F-14F104B30D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81E6DA-8D00-4923-B518-D26E71F43BF1}"/>
              </a:ext>
            </a:extLst>
          </p:cNvPr>
          <p:cNvSpPr>
            <a:spLocks noGrp="1"/>
          </p:cNvSpPr>
          <p:nvPr>
            <p:ph type="dt" sz="half" idx="10"/>
          </p:nvPr>
        </p:nvSpPr>
        <p:spPr/>
        <p:txBody>
          <a:bodyPr/>
          <a:lstStyle/>
          <a:p>
            <a:fld id="{AB402FE2-E408-4781-90C2-04E78569EC07}" type="datetimeFigureOut">
              <a:rPr lang="en-US" smtClean="0"/>
              <a:t>1/25/2023</a:t>
            </a:fld>
            <a:endParaRPr lang="en-US"/>
          </a:p>
        </p:txBody>
      </p:sp>
      <p:sp>
        <p:nvSpPr>
          <p:cNvPr id="8" name="Footer Placeholder 7">
            <a:extLst>
              <a:ext uri="{FF2B5EF4-FFF2-40B4-BE49-F238E27FC236}">
                <a16:creationId xmlns:a16="http://schemas.microsoft.com/office/drawing/2014/main" id="{F65FD203-6A7A-4351-B3CE-11841E2F9A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2C7A3A-E97E-459F-BC74-D78221F2713F}"/>
              </a:ext>
            </a:extLst>
          </p:cNvPr>
          <p:cNvSpPr>
            <a:spLocks noGrp="1"/>
          </p:cNvSpPr>
          <p:nvPr>
            <p:ph type="sldNum" sz="quarter" idx="12"/>
          </p:nvPr>
        </p:nvSpPr>
        <p:spPr/>
        <p:txBody>
          <a:bodyPr/>
          <a:lstStyle/>
          <a:p>
            <a:fld id="{9431D8FB-7733-406C-AB47-292067BE97C8}" type="slidenum">
              <a:rPr lang="en-US" smtClean="0"/>
              <a:t>‹#›</a:t>
            </a:fld>
            <a:endParaRPr lang="en-US"/>
          </a:p>
        </p:txBody>
      </p:sp>
    </p:spTree>
    <p:extLst>
      <p:ext uri="{BB962C8B-B14F-4D97-AF65-F5344CB8AC3E}">
        <p14:creationId xmlns:p14="http://schemas.microsoft.com/office/powerpoint/2010/main" val="348516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78C0-37A6-4293-872F-09F83E1861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48AF87-C9F5-459B-A1D0-47CCB6959DEC}"/>
              </a:ext>
            </a:extLst>
          </p:cNvPr>
          <p:cNvSpPr>
            <a:spLocks noGrp="1"/>
          </p:cNvSpPr>
          <p:nvPr>
            <p:ph type="dt" sz="half" idx="10"/>
          </p:nvPr>
        </p:nvSpPr>
        <p:spPr/>
        <p:txBody>
          <a:bodyPr/>
          <a:lstStyle/>
          <a:p>
            <a:fld id="{AB402FE2-E408-4781-90C2-04E78569EC07}" type="datetimeFigureOut">
              <a:rPr lang="en-US" smtClean="0"/>
              <a:t>1/25/2023</a:t>
            </a:fld>
            <a:endParaRPr lang="en-US"/>
          </a:p>
        </p:txBody>
      </p:sp>
      <p:sp>
        <p:nvSpPr>
          <p:cNvPr id="4" name="Footer Placeholder 3">
            <a:extLst>
              <a:ext uri="{FF2B5EF4-FFF2-40B4-BE49-F238E27FC236}">
                <a16:creationId xmlns:a16="http://schemas.microsoft.com/office/drawing/2014/main" id="{A45036C3-A9A3-4ECD-B0AF-DAEBF9CC33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102F7-3FAD-49B2-A9ED-79E52E236C3D}"/>
              </a:ext>
            </a:extLst>
          </p:cNvPr>
          <p:cNvSpPr>
            <a:spLocks noGrp="1"/>
          </p:cNvSpPr>
          <p:nvPr>
            <p:ph type="sldNum" sz="quarter" idx="12"/>
          </p:nvPr>
        </p:nvSpPr>
        <p:spPr/>
        <p:txBody>
          <a:bodyPr/>
          <a:lstStyle/>
          <a:p>
            <a:fld id="{9431D8FB-7733-406C-AB47-292067BE97C8}" type="slidenum">
              <a:rPr lang="en-US" smtClean="0"/>
              <a:t>‹#›</a:t>
            </a:fld>
            <a:endParaRPr lang="en-US"/>
          </a:p>
        </p:txBody>
      </p:sp>
    </p:spTree>
    <p:extLst>
      <p:ext uri="{BB962C8B-B14F-4D97-AF65-F5344CB8AC3E}">
        <p14:creationId xmlns:p14="http://schemas.microsoft.com/office/powerpoint/2010/main" val="123297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1CDF96-BA74-4301-8110-03F28C6A29C9}"/>
              </a:ext>
            </a:extLst>
          </p:cNvPr>
          <p:cNvSpPr>
            <a:spLocks noGrp="1"/>
          </p:cNvSpPr>
          <p:nvPr>
            <p:ph type="dt" sz="half" idx="10"/>
          </p:nvPr>
        </p:nvSpPr>
        <p:spPr/>
        <p:txBody>
          <a:bodyPr/>
          <a:lstStyle/>
          <a:p>
            <a:fld id="{AB402FE2-E408-4781-90C2-04E78569EC07}" type="datetimeFigureOut">
              <a:rPr lang="en-US" smtClean="0"/>
              <a:t>1/25/2023</a:t>
            </a:fld>
            <a:endParaRPr lang="en-US"/>
          </a:p>
        </p:txBody>
      </p:sp>
      <p:sp>
        <p:nvSpPr>
          <p:cNvPr id="3" name="Footer Placeholder 2">
            <a:extLst>
              <a:ext uri="{FF2B5EF4-FFF2-40B4-BE49-F238E27FC236}">
                <a16:creationId xmlns:a16="http://schemas.microsoft.com/office/drawing/2014/main" id="{2A870357-8FD9-4CEF-A90D-EE927A285F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683C4-8C04-4F48-832A-32C2463ADDCD}"/>
              </a:ext>
            </a:extLst>
          </p:cNvPr>
          <p:cNvSpPr>
            <a:spLocks noGrp="1"/>
          </p:cNvSpPr>
          <p:nvPr>
            <p:ph type="sldNum" sz="quarter" idx="12"/>
          </p:nvPr>
        </p:nvSpPr>
        <p:spPr/>
        <p:txBody>
          <a:bodyPr/>
          <a:lstStyle/>
          <a:p>
            <a:fld id="{9431D8FB-7733-406C-AB47-292067BE97C8}" type="slidenum">
              <a:rPr lang="en-US" smtClean="0"/>
              <a:t>‹#›</a:t>
            </a:fld>
            <a:endParaRPr lang="en-US"/>
          </a:p>
        </p:txBody>
      </p:sp>
    </p:spTree>
    <p:extLst>
      <p:ext uri="{BB962C8B-B14F-4D97-AF65-F5344CB8AC3E}">
        <p14:creationId xmlns:p14="http://schemas.microsoft.com/office/powerpoint/2010/main" val="357960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7DE2-C468-483A-AE10-1B65A504CE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1A2A1D-E21B-49D8-A0A5-712DA8013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BDB030-88C7-44E7-923A-335EDF64A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4BBD50-2D91-460F-9CC8-A1E54DE847F5}"/>
              </a:ext>
            </a:extLst>
          </p:cNvPr>
          <p:cNvSpPr>
            <a:spLocks noGrp="1"/>
          </p:cNvSpPr>
          <p:nvPr>
            <p:ph type="dt" sz="half" idx="10"/>
          </p:nvPr>
        </p:nvSpPr>
        <p:spPr/>
        <p:txBody>
          <a:bodyPr/>
          <a:lstStyle/>
          <a:p>
            <a:fld id="{AB402FE2-E408-4781-90C2-04E78569EC07}" type="datetimeFigureOut">
              <a:rPr lang="en-US" smtClean="0"/>
              <a:t>1/25/2023</a:t>
            </a:fld>
            <a:endParaRPr lang="en-US"/>
          </a:p>
        </p:txBody>
      </p:sp>
      <p:sp>
        <p:nvSpPr>
          <p:cNvPr id="6" name="Footer Placeholder 5">
            <a:extLst>
              <a:ext uri="{FF2B5EF4-FFF2-40B4-BE49-F238E27FC236}">
                <a16:creationId xmlns:a16="http://schemas.microsoft.com/office/drawing/2014/main" id="{38F0003C-37D8-4DD6-A9A3-4094011CE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441BC-7EA7-4B12-B6BD-031BD549FBE7}"/>
              </a:ext>
            </a:extLst>
          </p:cNvPr>
          <p:cNvSpPr>
            <a:spLocks noGrp="1"/>
          </p:cNvSpPr>
          <p:nvPr>
            <p:ph type="sldNum" sz="quarter" idx="12"/>
          </p:nvPr>
        </p:nvSpPr>
        <p:spPr/>
        <p:txBody>
          <a:bodyPr/>
          <a:lstStyle/>
          <a:p>
            <a:fld id="{9431D8FB-7733-406C-AB47-292067BE97C8}" type="slidenum">
              <a:rPr lang="en-US" smtClean="0"/>
              <a:t>‹#›</a:t>
            </a:fld>
            <a:endParaRPr lang="en-US"/>
          </a:p>
        </p:txBody>
      </p:sp>
    </p:spTree>
    <p:extLst>
      <p:ext uri="{BB962C8B-B14F-4D97-AF65-F5344CB8AC3E}">
        <p14:creationId xmlns:p14="http://schemas.microsoft.com/office/powerpoint/2010/main" val="285198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9C2D-01A8-4FEA-A88F-639DE9053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97D918-900B-4C90-9D01-B940E9627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CAF58B-AA57-4305-BE22-2ACC59C85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B3B041-D995-48E4-BA91-59EDA576EF4B}"/>
              </a:ext>
            </a:extLst>
          </p:cNvPr>
          <p:cNvSpPr>
            <a:spLocks noGrp="1"/>
          </p:cNvSpPr>
          <p:nvPr>
            <p:ph type="dt" sz="half" idx="10"/>
          </p:nvPr>
        </p:nvSpPr>
        <p:spPr/>
        <p:txBody>
          <a:bodyPr/>
          <a:lstStyle/>
          <a:p>
            <a:fld id="{AB402FE2-E408-4781-90C2-04E78569EC07}" type="datetimeFigureOut">
              <a:rPr lang="en-US" smtClean="0"/>
              <a:t>1/25/2023</a:t>
            </a:fld>
            <a:endParaRPr lang="en-US"/>
          </a:p>
        </p:txBody>
      </p:sp>
      <p:sp>
        <p:nvSpPr>
          <p:cNvPr id="6" name="Footer Placeholder 5">
            <a:extLst>
              <a:ext uri="{FF2B5EF4-FFF2-40B4-BE49-F238E27FC236}">
                <a16:creationId xmlns:a16="http://schemas.microsoft.com/office/drawing/2014/main" id="{F3C007BC-B1C0-4C63-88DC-F923FE7DDC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CD577-4A3F-4EF7-A6E5-1B422125F21C}"/>
              </a:ext>
            </a:extLst>
          </p:cNvPr>
          <p:cNvSpPr>
            <a:spLocks noGrp="1"/>
          </p:cNvSpPr>
          <p:nvPr>
            <p:ph type="sldNum" sz="quarter" idx="12"/>
          </p:nvPr>
        </p:nvSpPr>
        <p:spPr/>
        <p:txBody>
          <a:bodyPr/>
          <a:lstStyle/>
          <a:p>
            <a:fld id="{9431D8FB-7733-406C-AB47-292067BE97C8}" type="slidenum">
              <a:rPr lang="en-US" smtClean="0"/>
              <a:t>‹#›</a:t>
            </a:fld>
            <a:endParaRPr lang="en-US"/>
          </a:p>
        </p:txBody>
      </p:sp>
    </p:spTree>
    <p:extLst>
      <p:ext uri="{BB962C8B-B14F-4D97-AF65-F5344CB8AC3E}">
        <p14:creationId xmlns:p14="http://schemas.microsoft.com/office/powerpoint/2010/main" val="362756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8EB0B3-4716-46A4-BC7F-12B7C65BD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9C706F-0118-46FF-A779-8BF5D4370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CB7E7-A22E-463A-9F61-F455C8144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02FE2-E408-4781-90C2-04E78569EC07}" type="datetimeFigureOut">
              <a:rPr lang="en-US" smtClean="0"/>
              <a:t>1/25/2023</a:t>
            </a:fld>
            <a:endParaRPr lang="en-US"/>
          </a:p>
        </p:txBody>
      </p:sp>
      <p:sp>
        <p:nvSpPr>
          <p:cNvPr id="5" name="Footer Placeholder 4">
            <a:extLst>
              <a:ext uri="{FF2B5EF4-FFF2-40B4-BE49-F238E27FC236}">
                <a16:creationId xmlns:a16="http://schemas.microsoft.com/office/drawing/2014/main" id="{3E20D4D2-4BC8-46FF-AD83-C29A8F2606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E10700-2F95-4590-B760-10CF54126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1D8FB-7733-406C-AB47-292067BE97C8}" type="slidenum">
              <a:rPr lang="en-US" smtClean="0"/>
              <a:t>‹#›</a:t>
            </a:fld>
            <a:endParaRPr lang="en-US"/>
          </a:p>
        </p:txBody>
      </p:sp>
    </p:spTree>
    <p:extLst>
      <p:ext uri="{BB962C8B-B14F-4D97-AF65-F5344CB8AC3E}">
        <p14:creationId xmlns:p14="http://schemas.microsoft.com/office/powerpoint/2010/main" val="522918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jpg@01D5D2A5.7B27A45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dfa.arkansas.gov/intergovernmental-services/grant-programs/comprehensive-opioid-abuse-site-based-program-coap-coming-soon-under-development/comprehensive-opioid-abuse-request-for-application-rfa-category-4-regional-efforts-special-project/" TargetMode="External"/><Relationship Id="rId2" Type="http://schemas.openxmlformats.org/officeDocument/2006/relationships/hyperlink" Target="https://www.dfa.arkansas.gov/intergovernmental-servic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IGS.Applications@dfa.arkansas.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fa.arkansas.gov/images/uploads/intergovernmentalServicesOffice/ACA_19-7-604_Clearinghouse.pdf" TargetMode="External"/><Relationship Id="rId2" Type="http://schemas.openxmlformats.org/officeDocument/2006/relationships/hyperlink" Target="https://www.dfa.arkansas.gov/images/uploads/intergovernmentalServicesOffice/Act_498_of_1983.pdf" TargetMode="External"/><Relationship Id="rId1" Type="http://schemas.openxmlformats.org/officeDocument/2006/relationships/slideLayout" Target="../slideLayouts/slideLayout2.xml"/><Relationship Id="rId5" Type="http://schemas.openxmlformats.org/officeDocument/2006/relationships/hyperlink" Target="mailto:IGSClearinghouse@dfa.arkansas.gov" TargetMode="External"/><Relationship Id="rId4" Type="http://schemas.openxmlformats.org/officeDocument/2006/relationships/hyperlink" Target="https://www.dfa.arkansas.gov/images/uploads/intergovernmentalServicesOffice/FederalExecutiveOrder12372of1982.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dfa.arkansas.gov/intergovernmental-services/grant-programs/comprehensive-opioid-abuse-site-based-program-coap-coming-soon-under-development/" TargetMode="External"/><Relationship Id="rId2" Type="http://schemas.openxmlformats.org/officeDocument/2006/relationships/hyperlink" Target="https://www.dfa.arkansas.gov/intergovernmental-servic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IGS.Applications@dfa.arkansas.gov"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kathleen.kenney@dfa.Arkansas.gov" TargetMode="External"/><Relationship Id="rId3" Type="http://schemas.openxmlformats.org/officeDocument/2006/relationships/image" Target="../media/image2.png"/><Relationship Id="rId7" Type="http://schemas.openxmlformats.org/officeDocument/2006/relationships/hyperlink" Target="mailto:natyia.smith@dfa.Arkansa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tiffany.evans@dfa.Arkansas.gov" TargetMode="External"/><Relationship Id="rId5" Type="http://schemas.openxmlformats.org/officeDocument/2006/relationships/hyperlink" Target="mailto:Desirae.Walker@dfa.arkansas.gov" TargetMode="External"/><Relationship Id="rId10" Type="http://schemas.openxmlformats.org/officeDocument/2006/relationships/hyperlink" Target="mailto:Sharron.mims@asp.arkansas.gov" TargetMode="External"/><Relationship Id="rId4" Type="http://schemas.openxmlformats.org/officeDocument/2006/relationships/hyperlink" Target="mailto:Letha.Bell@dfa.arkansas.gov" TargetMode="External"/><Relationship Id="rId9" Type="http://schemas.openxmlformats.org/officeDocument/2006/relationships/hyperlink" Target="mailto:IGS-JAG@dfa.arkansa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0662" y="3897825"/>
            <a:ext cx="4805996" cy="1115878"/>
          </a:xfrm>
        </p:spPr>
        <p:txBody>
          <a:bodyPr anchor="t">
            <a:normAutofit/>
          </a:bodyPr>
          <a:lstStyle/>
          <a:p>
            <a:pPr algn="l"/>
            <a:r>
              <a:rPr lang="en-US" sz="1300" dirty="0">
                <a:solidFill>
                  <a:schemeClr val="tx2"/>
                </a:solidFill>
              </a:rPr>
              <a:t> </a:t>
            </a:r>
            <a:r>
              <a:rPr lang="en-US" sz="1600" b="1" dirty="0">
                <a:solidFill>
                  <a:schemeClr val="accent1">
                    <a:lumMod val="50000"/>
                  </a:schemeClr>
                </a:solidFill>
                <a:latin typeface="Arial" panose="020B0604020202020204" pitchFamily="34" charset="0"/>
                <a:cs typeface="Arial" panose="020B0604020202020204" pitchFamily="34" charset="0"/>
              </a:rPr>
              <a:t>COAP /COSSAP: Category 2 and Category 4</a:t>
            </a:r>
            <a:br>
              <a:rPr lang="en-US" sz="1600" b="1" dirty="0">
                <a:solidFill>
                  <a:schemeClr val="accent1">
                    <a:lumMod val="50000"/>
                  </a:schemeClr>
                </a:solidFill>
                <a:latin typeface="Arial" panose="020B0604020202020204" pitchFamily="34" charset="0"/>
                <a:cs typeface="Arial" panose="020B0604020202020204" pitchFamily="34" charset="0"/>
              </a:rPr>
            </a:br>
            <a:r>
              <a:rPr lang="en-US" sz="1600" dirty="0">
                <a:solidFill>
                  <a:schemeClr val="accent1">
                    <a:lumMod val="50000"/>
                  </a:schemeClr>
                </a:solidFill>
              </a:rPr>
              <a:t> </a:t>
            </a:r>
            <a:r>
              <a:rPr lang="en-US" sz="1600" b="1" dirty="0">
                <a:solidFill>
                  <a:schemeClr val="accent1">
                    <a:lumMod val="50000"/>
                  </a:schemeClr>
                </a:solidFill>
                <a:latin typeface="Arial" panose="020B0604020202020204" pitchFamily="34" charset="0"/>
                <a:cs typeface="Arial" panose="020B0604020202020204" pitchFamily="34" charset="0"/>
              </a:rPr>
              <a:t>RFA Development Workshop</a:t>
            </a:r>
            <a:br>
              <a:rPr lang="en-US" sz="1400" b="1" dirty="0">
                <a:solidFill>
                  <a:schemeClr val="accent1">
                    <a:lumMod val="50000"/>
                  </a:schemeClr>
                </a:solidFill>
                <a:latin typeface="Arial" panose="020B0604020202020204" pitchFamily="34" charset="0"/>
                <a:cs typeface="Arial" panose="020B0604020202020204" pitchFamily="34" charset="0"/>
              </a:rPr>
            </a:br>
            <a:br>
              <a:rPr lang="en-US" sz="1300" b="1" dirty="0">
                <a:solidFill>
                  <a:schemeClr val="accent1">
                    <a:lumMod val="50000"/>
                  </a:schemeClr>
                </a:solidFill>
              </a:rPr>
            </a:br>
            <a:r>
              <a:rPr lang="en-US" sz="1400" b="1" dirty="0">
                <a:solidFill>
                  <a:schemeClr val="accent1">
                    <a:lumMod val="50000"/>
                  </a:schemeClr>
                </a:solidFill>
                <a:latin typeface="Arial" panose="020B0604020202020204" pitchFamily="34" charset="0"/>
                <a:cs typeface="Arial" panose="020B0604020202020204" pitchFamily="34" charset="0"/>
              </a:rPr>
              <a:t>Project Period: March 1, 2023 – September 30, 2023 </a:t>
            </a:r>
            <a:br>
              <a:rPr lang="en-US" sz="1400" dirty="0">
                <a:solidFill>
                  <a:schemeClr val="tx2"/>
                </a:solidFill>
                <a:latin typeface="Arial" panose="020B0604020202020204" pitchFamily="34" charset="0"/>
                <a:cs typeface="Arial" panose="020B0604020202020204" pitchFamily="34" charset="0"/>
              </a:rPr>
            </a:br>
            <a:endParaRPr lang="en-US" sz="1400" b="1" dirty="0">
              <a:solidFill>
                <a:schemeClr val="tx2"/>
              </a:solidFill>
            </a:endParaRPr>
          </a:p>
        </p:txBody>
      </p:sp>
      <p:pic>
        <p:nvPicPr>
          <p:cNvPr id="1025" name="Picture 3">
            <a:extLst>
              <a:ext uri="{FF2B5EF4-FFF2-40B4-BE49-F238E27FC236}">
                <a16:creationId xmlns:a16="http://schemas.microsoft.com/office/drawing/2014/main" id="{0C627F9A-8F36-49F1-A866-8AD306016DF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7C169D0-7B47-490B-996B-D5D8370083BE}"/>
              </a:ext>
            </a:extLst>
          </p:cNvPr>
          <p:cNvSpPr>
            <a:spLocks noGrp="1"/>
          </p:cNvSpPr>
          <p:nvPr>
            <p:ph type="sldNum" sz="quarter" idx="12"/>
          </p:nvPr>
        </p:nvSpPr>
        <p:spPr>
          <a:xfrm>
            <a:off x="8138160" y="6356350"/>
            <a:ext cx="3215640" cy="365125"/>
          </a:xfrm>
        </p:spPr>
        <p:txBody>
          <a:bodyPr>
            <a:normAutofit/>
          </a:bodyPr>
          <a:lstStyle/>
          <a:p>
            <a:pPr>
              <a:spcAft>
                <a:spcPts val="600"/>
              </a:spcAft>
            </a:pPr>
            <a:r>
              <a:rPr lang="en-US" dirty="0"/>
              <a:t>	Wednesday, January 25, 2023 </a:t>
            </a:r>
          </a:p>
        </p:txBody>
      </p:sp>
      <p:sp>
        <p:nvSpPr>
          <p:cNvPr id="4" name="TextBox 3">
            <a:extLst>
              <a:ext uri="{FF2B5EF4-FFF2-40B4-BE49-F238E27FC236}">
                <a16:creationId xmlns:a16="http://schemas.microsoft.com/office/drawing/2014/main" id="{12B7DFAB-35DA-4219-90BC-72D1F252E202}"/>
              </a:ext>
            </a:extLst>
          </p:cNvPr>
          <p:cNvSpPr txBox="1"/>
          <p:nvPr/>
        </p:nvSpPr>
        <p:spPr>
          <a:xfrm>
            <a:off x="9116840" y="5417025"/>
            <a:ext cx="1391177" cy="957808"/>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1833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B072796C-82F3-4648-9B27-0591D2A93C09}"/>
              </a:ext>
            </a:extLst>
          </p:cNvPr>
          <p:cNvSpPr>
            <a:spLocks noGrp="1"/>
          </p:cNvSpPr>
          <p:nvPr>
            <p:ph type="title"/>
          </p:nvPr>
        </p:nvSpPr>
        <p:spPr>
          <a:xfrm>
            <a:off x="1137036" y="548640"/>
            <a:ext cx="9543405" cy="1188720"/>
          </a:xfrm>
        </p:spPr>
        <p:txBody>
          <a:bodyPr>
            <a:normAutofit/>
          </a:bodyPr>
          <a:lstStyle/>
          <a:p>
            <a:r>
              <a:rPr lang="en-US" sz="37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Solicitation: </a:t>
            </a:r>
            <a:r>
              <a:rPr lang="en-US" sz="3700" b="1" dirty="0">
                <a:solidFill>
                  <a:schemeClr val="tx1">
                    <a:lumMod val="85000"/>
                    <a:lumOff val="15000"/>
                  </a:schemeClr>
                </a:solidFill>
              </a:rPr>
              <a:t>Comprehensive Opioid Abuse Site-Based Program (COAP) COAP - (RFA)</a:t>
            </a:r>
          </a:p>
        </p:txBody>
      </p:sp>
      <p:sp>
        <p:nvSpPr>
          <p:cNvPr id="12" name="Content Placeholder 11">
            <a:extLst>
              <a:ext uri="{FF2B5EF4-FFF2-40B4-BE49-F238E27FC236}">
                <a16:creationId xmlns:a16="http://schemas.microsoft.com/office/drawing/2014/main" id="{8534BACA-DF2F-4EC1-8355-3E1228392686}"/>
              </a:ext>
            </a:extLst>
          </p:cNvPr>
          <p:cNvSpPr>
            <a:spLocks noGrp="1"/>
          </p:cNvSpPr>
          <p:nvPr>
            <p:ph idx="1"/>
          </p:nvPr>
        </p:nvSpPr>
        <p:spPr>
          <a:xfrm>
            <a:off x="1957987" y="2431765"/>
            <a:ext cx="8276026" cy="3320031"/>
          </a:xfrm>
        </p:spPr>
        <p:txBody>
          <a:bodyPr anchor="ctr">
            <a:normAutofit/>
          </a:bodyPr>
          <a:lstStyle/>
          <a:p>
            <a:pPr marL="0" marR="0" indent="0">
              <a:spcBef>
                <a:spcPts val="0"/>
              </a:spcBef>
              <a:spcAft>
                <a:spcPts val="600"/>
              </a:spcAft>
              <a:buNone/>
            </a:pPr>
            <a:endParaRPr lang="en-US" sz="2000" dirty="0">
              <a:solidFill>
                <a:schemeClr val="tx1">
                  <a:lumMod val="85000"/>
                  <a:lumOff val="15000"/>
                </a:schemeClr>
              </a:solidFill>
              <a:effectLst/>
              <a:ea typeface="Calibri" panose="020F0502020204030204" pitchFamily="34" charset="0"/>
            </a:endParaRPr>
          </a:p>
          <a:p>
            <a:pPr marL="0" marR="0">
              <a:spcBef>
                <a:spcPts val="0"/>
              </a:spcBef>
              <a:spcAft>
                <a:spcPts val="600"/>
              </a:spcAft>
            </a:pPr>
            <a:r>
              <a:rPr lang="en-US" sz="2000" dirty="0">
                <a:solidFill>
                  <a:schemeClr val="tx1">
                    <a:lumMod val="85000"/>
                    <a:lumOff val="15000"/>
                  </a:schemeClr>
                </a:solidFill>
                <a:effectLst/>
                <a:ea typeface="Calibri" panose="020F0502020204030204" pitchFamily="34" charset="0"/>
                <a:cs typeface="Arial" panose="020B0604020202020204" pitchFamily="34" charset="0"/>
              </a:rPr>
              <a:t>DFA-IGS news homepage: </a:t>
            </a:r>
            <a:r>
              <a:rPr lang="en-US" sz="2000" dirty="0">
                <a:solidFill>
                  <a:schemeClr val="tx1">
                    <a:lumMod val="85000"/>
                    <a:lumOff val="15000"/>
                  </a:schemeClr>
                </a:solidFill>
                <a:cs typeface="Arial" panose="020B0604020202020204" pitchFamily="34" charset="0"/>
                <a:hlinkClick r:id="rId2"/>
              </a:rPr>
              <a:t>Intergovernmental Services | Department of Finance and Administration (arkansas.gov)</a:t>
            </a:r>
            <a:endParaRPr lang="en-US" sz="2000" dirty="0">
              <a:solidFill>
                <a:schemeClr val="tx1">
                  <a:lumMod val="85000"/>
                  <a:lumOff val="15000"/>
                </a:schemeClr>
              </a:solidFill>
              <a:cs typeface="Arial" panose="020B0604020202020204" pitchFamily="34" charset="0"/>
            </a:endParaRPr>
          </a:p>
          <a:p>
            <a:pPr marL="0" marR="0">
              <a:spcBef>
                <a:spcPts val="0"/>
              </a:spcBef>
              <a:spcAft>
                <a:spcPts val="600"/>
              </a:spcAft>
            </a:pPr>
            <a:endParaRPr lang="en-US" sz="2000" dirty="0">
              <a:solidFill>
                <a:schemeClr val="tx1">
                  <a:lumMod val="85000"/>
                  <a:lumOff val="15000"/>
                </a:schemeClr>
              </a:solidFill>
              <a:cs typeface="Arial" panose="020B0604020202020204" pitchFamily="34" charset="0"/>
            </a:endParaRPr>
          </a:p>
          <a:p>
            <a:pPr marL="0" marR="0">
              <a:spcBef>
                <a:spcPts val="0"/>
              </a:spcBef>
              <a:spcAft>
                <a:spcPts val="600"/>
              </a:spcAft>
            </a:pPr>
            <a:r>
              <a:rPr lang="en-US" sz="2000" dirty="0">
                <a:solidFill>
                  <a:schemeClr val="tx1">
                    <a:lumMod val="85000"/>
                    <a:lumOff val="15000"/>
                  </a:schemeClr>
                </a:solidFill>
                <a:effectLst/>
                <a:ea typeface="Calibri" panose="020F0502020204030204" pitchFamily="34" charset="0"/>
                <a:cs typeface="Arial" panose="020B0604020202020204" pitchFamily="34" charset="0"/>
              </a:rPr>
              <a:t>IGS COAP 4 Special Project grant program page: </a:t>
            </a:r>
            <a:r>
              <a:rPr lang="en-US" sz="2000" dirty="0">
                <a:solidFill>
                  <a:schemeClr val="tx1">
                    <a:lumMod val="85000"/>
                    <a:lumOff val="15000"/>
                  </a:schemeClr>
                </a:solidFill>
                <a:cs typeface="Arial" panose="020B0604020202020204" pitchFamily="34" charset="0"/>
                <a:hlinkClick r:id="rId3"/>
              </a:rPr>
              <a:t>Comprehensive Opioid Abuse Request for Application (RFA)-Category 4: Regional Efforts Special Project | Department of Finance and Administration (arkansas.gov</a:t>
            </a:r>
            <a:r>
              <a:rPr lang="en-US" sz="2000" dirty="0">
                <a:solidFill>
                  <a:schemeClr val="tx1">
                    <a:lumMod val="85000"/>
                    <a:lumOff val="15000"/>
                  </a:schemeClr>
                </a:solidFill>
                <a:hlinkClick r:id="rId3"/>
              </a:rPr>
              <a:t>)</a:t>
            </a:r>
            <a:r>
              <a:rPr lang="en-US" sz="2000" dirty="0">
                <a:solidFill>
                  <a:schemeClr val="tx1">
                    <a:lumMod val="85000"/>
                    <a:lumOff val="15000"/>
                  </a:schemeClr>
                </a:solidFill>
              </a:rPr>
              <a:t> </a:t>
            </a:r>
          </a:p>
        </p:txBody>
      </p:sp>
      <p:sp>
        <p:nvSpPr>
          <p:cNvPr id="21" name="Freeform: Shape 20">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63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5BBCA-2194-46C3-B8B4-0CCD831ED35A}"/>
              </a:ext>
            </a:extLst>
          </p:cNvPr>
          <p:cNvSpPr>
            <a:spLocks noGrp="1"/>
          </p:cNvSpPr>
          <p:nvPr>
            <p:ph type="title"/>
          </p:nvPr>
        </p:nvSpPr>
        <p:spPr>
          <a:xfrm>
            <a:off x="838200" y="365125"/>
            <a:ext cx="10515600" cy="1325563"/>
          </a:xfrm>
        </p:spPr>
        <p:txBody>
          <a:bodyPr>
            <a:normAutofit/>
          </a:bodyPr>
          <a:lstStyle/>
          <a:p>
            <a:br>
              <a:rPr lang="en-US" sz="2600" b="1"/>
            </a:br>
            <a:r>
              <a:rPr lang="en-US" sz="2600" b="1"/>
              <a:t>SUBMISSION INSTRUCTIONS </a:t>
            </a:r>
            <a:br>
              <a:rPr lang="en-US" sz="2600"/>
            </a:br>
            <a:endParaRPr lang="en-US" sz="2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1718A3-7589-46E6-A4EA-CE45AF259F3D}"/>
              </a:ext>
            </a:extLst>
          </p:cNvPr>
          <p:cNvSpPr>
            <a:spLocks noGrp="1"/>
          </p:cNvSpPr>
          <p:nvPr>
            <p:ph idx="1"/>
          </p:nvPr>
        </p:nvSpPr>
        <p:spPr>
          <a:xfrm>
            <a:off x="838200" y="1929384"/>
            <a:ext cx="10515600" cy="4251960"/>
          </a:xfrm>
        </p:spPr>
        <p:txBody>
          <a:bodyPr>
            <a:normAutofit/>
          </a:bodyPr>
          <a:lstStyle/>
          <a:p>
            <a:pPr marL="0" indent="0">
              <a:buNone/>
            </a:pPr>
            <a:r>
              <a:rPr lang="en-US" sz="2200" dirty="0"/>
              <a:t>Below is a brief list of application submission instructions. The RFA instructions can be found on our DFA website.</a:t>
            </a:r>
          </a:p>
          <a:p>
            <a:pPr lvl="1"/>
            <a:r>
              <a:rPr lang="en-US" sz="2200" dirty="0"/>
              <a:t>Single-Spaced, Portrait 8 ½ x 11 Paper </a:t>
            </a:r>
          </a:p>
          <a:p>
            <a:pPr lvl="1"/>
            <a:r>
              <a:rPr lang="en-US" sz="2200" dirty="0"/>
              <a:t>Font Size 12 or Larger </a:t>
            </a:r>
          </a:p>
          <a:p>
            <a:pPr lvl="1"/>
            <a:r>
              <a:rPr lang="en-US" sz="2200" dirty="0"/>
              <a:t>Include Table of Contents with Page Numbers </a:t>
            </a:r>
          </a:p>
          <a:p>
            <a:pPr lvl="1"/>
            <a:r>
              <a:rPr lang="en-US" sz="2200" dirty="0"/>
              <a:t>Number ALL pages and provide headers for each narrative section </a:t>
            </a:r>
          </a:p>
          <a:p>
            <a:pPr lvl="1"/>
            <a:r>
              <a:rPr lang="en-US" sz="2200" dirty="0"/>
              <a:t>Include the applicant’s name on ALL Pages</a:t>
            </a:r>
          </a:p>
          <a:p>
            <a:pPr lvl="1"/>
            <a:r>
              <a:rPr lang="en-US" sz="2200" dirty="0"/>
              <a:t>Responded to ALL sections-bullets </a:t>
            </a:r>
          </a:p>
          <a:p>
            <a:pPr lvl="1"/>
            <a:r>
              <a:rPr lang="en-US" sz="2200" dirty="0"/>
              <a:t>Federal Identification Number (FIN): Included; System for Award (SAM)/UEI: Completed/Update Registration with active UEI</a:t>
            </a:r>
          </a:p>
          <a:p>
            <a:pPr lvl="1"/>
            <a:r>
              <a:rPr lang="en-US" sz="2200" dirty="0"/>
              <a:t>Application Submitted to State Clearinghouse </a:t>
            </a:r>
          </a:p>
        </p:txBody>
      </p:sp>
    </p:spTree>
    <p:extLst>
      <p:ext uri="{BB962C8B-B14F-4D97-AF65-F5344CB8AC3E}">
        <p14:creationId xmlns:p14="http://schemas.microsoft.com/office/powerpoint/2010/main" val="426119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3BD26-0059-4644-AF6A-7B30C3C0E6E9}"/>
              </a:ext>
            </a:extLst>
          </p:cNvPr>
          <p:cNvSpPr>
            <a:spLocks noGrp="1"/>
          </p:cNvSpPr>
          <p:nvPr>
            <p:ph type="title"/>
          </p:nvPr>
        </p:nvSpPr>
        <p:spPr>
          <a:xfrm>
            <a:off x="838200" y="365125"/>
            <a:ext cx="10515600" cy="1325563"/>
          </a:xfrm>
        </p:spPr>
        <p:txBody>
          <a:bodyPr>
            <a:normAutofit/>
          </a:bodyPr>
          <a:lstStyle/>
          <a:p>
            <a:r>
              <a:rPr lang="en-US" sz="5400">
                <a:latin typeface="Calibri" panose="020F0502020204030204" pitchFamily="34" charset="0"/>
                <a:ea typeface="Calibri" panose="020F0502020204030204" pitchFamily="34" charset="0"/>
                <a:cs typeface="Times New Roman" panose="02020603050405020304" pitchFamily="18" charset="0"/>
              </a:rPr>
              <a:t>Application Documents to Submit</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7E576D-5BE7-4332-9487-5F35094ED970}"/>
              </a:ext>
            </a:extLst>
          </p:cNvPr>
          <p:cNvSpPr>
            <a:spLocks noGrp="1"/>
          </p:cNvSpPr>
          <p:nvPr>
            <p:ph idx="1"/>
          </p:nvPr>
        </p:nvSpPr>
        <p:spPr>
          <a:xfrm>
            <a:off x="838200" y="1929384"/>
            <a:ext cx="10515600" cy="4251960"/>
          </a:xfrm>
        </p:spPr>
        <p:txBody>
          <a:bodyPr>
            <a:normAutofit/>
          </a:bodyPr>
          <a:lstStyle/>
          <a:p>
            <a:pPr marL="0" indent="0">
              <a:buNone/>
            </a:pPr>
            <a:r>
              <a:rPr lang="en-US" sz="2200" dirty="0"/>
              <a:t>Below is a brief list of application d</a:t>
            </a:r>
            <a:r>
              <a:rPr lang="en-US" sz="2200" dirty="0">
                <a:latin typeface="Calibri" panose="020F0502020204030204" pitchFamily="34" charset="0"/>
                <a:ea typeface="Calibri" panose="020F0502020204030204" pitchFamily="34" charset="0"/>
                <a:cs typeface="Times New Roman" panose="02020603050405020304" pitchFamily="18" charset="0"/>
              </a:rPr>
              <a:t>ocuments to submit</a:t>
            </a:r>
            <a:r>
              <a:rPr lang="en-US" sz="2200" dirty="0"/>
              <a:t>. The RFA instructions on page 6 will have more detailed items on our DFA website.</a:t>
            </a:r>
          </a:p>
          <a:p>
            <a:pPr lvl="1"/>
            <a:r>
              <a:rPr lang="en-US" sz="2200" dirty="0"/>
              <a:t>Cover Page</a:t>
            </a:r>
          </a:p>
          <a:p>
            <a:pPr lvl="1"/>
            <a:r>
              <a:rPr lang="en-US" sz="2200" dirty="0"/>
              <a:t>Abstract</a:t>
            </a:r>
          </a:p>
          <a:p>
            <a:pPr lvl="1"/>
            <a:r>
              <a:rPr lang="en-US" sz="2200" dirty="0"/>
              <a:t>Proposal Narratives</a:t>
            </a:r>
          </a:p>
          <a:p>
            <a:pPr lvl="1"/>
            <a:r>
              <a:rPr lang="en-US" sz="2200" dirty="0"/>
              <a:t>Budget Detail Line –Item Request</a:t>
            </a:r>
          </a:p>
          <a:p>
            <a:pPr marL="0" indent="0">
              <a:buNone/>
            </a:pPr>
            <a:endParaRPr lang="en-US" sz="2200" dirty="0"/>
          </a:p>
          <a:p>
            <a:pPr marL="0" indent="0">
              <a:buNone/>
            </a:pPr>
            <a:r>
              <a:rPr lang="en-US" sz="2200" dirty="0"/>
              <a:t>Submission of Completed Application Must Be Sent Electronically to DFA-IGS no later than Wednesday, February 15, 2023 to </a:t>
            </a:r>
            <a:r>
              <a:rPr lang="en-US" sz="2200" dirty="0">
                <a:hlinkClick r:id="rId2"/>
              </a:rPr>
              <a:t>IGS.Applications@dfa.arkansas.gov</a:t>
            </a:r>
            <a:r>
              <a:rPr lang="en-US" sz="2200" dirty="0"/>
              <a:t> </a:t>
            </a:r>
          </a:p>
        </p:txBody>
      </p:sp>
    </p:spTree>
    <p:extLst>
      <p:ext uri="{BB962C8B-B14F-4D97-AF65-F5344CB8AC3E}">
        <p14:creationId xmlns:p14="http://schemas.microsoft.com/office/powerpoint/2010/main" val="207014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9040E-8E0D-4165-A03D-29E68B556615}"/>
              </a:ext>
            </a:extLst>
          </p:cNvPr>
          <p:cNvSpPr>
            <a:spLocks noGrp="1"/>
          </p:cNvSpPr>
          <p:nvPr>
            <p:ph type="title"/>
          </p:nvPr>
        </p:nvSpPr>
        <p:spPr>
          <a:xfrm>
            <a:off x="841248" y="548640"/>
            <a:ext cx="3600860" cy="5431536"/>
          </a:xfrm>
        </p:spPr>
        <p:txBody>
          <a:bodyPr>
            <a:normAutofit/>
          </a:bodyPr>
          <a:lstStyle/>
          <a:p>
            <a:r>
              <a:rPr lang="en-US" sz="3800" dirty="0"/>
              <a:t>CLEARINGHOUSE SUBMISSION (STATE AND LOCAL) REQUIREMENT</a:t>
            </a:r>
          </a:p>
        </p:txBody>
      </p:sp>
      <p:sp>
        <p:nvSpPr>
          <p:cNvPr id="1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4E1A79-E678-4286-A229-6233680DE50F}"/>
              </a:ext>
            </a:extLst>
          </p:cNvPr>
          <p:cNvSpPr>
            <a:spLocks noGrp="1"/>
          </p:cNvSpPr>
          <p:nvPr>
            <p:ph idx="1"/>
          </p:nvPr>
        </p:nvSpPr>
        <p:spPr>
          <a:xfrm>
            <a:off x="5126418" y="552091"/>
            <a:ext cx="6224335" cy="5431536"/>
          </a:xfrm>
        </p:spPr>
        <p:txBody>
          <a:bodyPr anchor="ctr">
            <a:normAutofit/>
          </a:bodyPr>
          <a:lstStyle/>
          <a:p>
            <a:pPr marL="0" indent="0">
              <a:buNone/>
            </a:pPr>
            <a:r>
              <a:rPr lang="en-US" sz="2200" b="0" i="0">
                <a:effectLst/>
              </a:rPr>
              <a:t>All applications by a state agency, board, commission, department, or institution requesting Federal grant funds from any source shall be submitted to the Department of Finance and Administration prior to their submission to the granting source as required by </a:t>
            </a:r>
            <a:r>
              <a:rPr lang="en-US" sz="2200" b="0" i="0" u="none" strike="noStrike">
                <a:effectLst/>
                <a:hlinkClick r:id="rId2"/>
              </a:rPr>
              <a:t>State Act 498 of 1983</a:t>
            </a:r>
            <a:r>
              <a:rPr lang="en-US" sz="2200" b="0" i="0">
                <a:effectLst/>
              </a:rPr>
              <a:t>, </a:t>
            </a:r>
            <a:r>
              <a:rPr lang="en-US" sz="2200" b="0" i="0" u="none" strike="noStrike">
                <a:effectLst/>
                <a:hlinkClick r:id="rId3"/>
              </a:rPr>
              <a:t>A.C.A. § 19-7-604</a:t>
            </a:r>
            <a:r>
              <a:rPr lang="en-US" sz="2200" b="0" i="0">
                <a:effectLst/>
              </a:rPr>
              <a:t> and </a:t>
            </a:r>
            <a:r>
              <a:rPr lang="en-US" sz="2200" b="0" i="0" u="none" strike="noStrike">
                <a:effectLst/>
                <a:hlinkClick r:id="rId4"/>
              </a:rPr>
              <a:t>Federal Executive Order 12372 of 1982</a:t>
            </a:r>
            <a:r>
              <a:rPr lang="en-US" sz="2200" b="0" i="0">
                <a:effectLst/>
              </a:rPr>
              <a:t> .  </a:t>
            </a:r>
          </a:p>
          <a:p>
            <a:pPr marL="0" indent="0">
              <a:buNone/>
            </a:pPr>
            <a:r>
              <a:rPr lang="en-US" sz="2200" b="0" i="0">
                <a:effectLst/>
              </a:rPr>
              <a:t>Applicants must submit a copy of their complete application to the State Clearinghouse for review and comment.  Please email applications to </a:t>
            </a:r>
            <a:r>
              <a:rPr lang="en-US" sz="2200" b="0" i="0" u="none" strike="noStrike">
                <a:effectLst/>
                <a:hlinkClick r:id="rId5"/>
              </a:rPr>
              <a:t>IGSClearinghouse@dfa.arkansas.gov</a:t>
            </a:r>
            <a:endParaRPr lang="en-US" sz="2200" b="0" i="0" u="none" strike="noStrike">
              <a:effectLst/>
            </a:endParaRPr>
          </a:p>
          <a:p>
            <a:pPr lvl="1"/>
            <a:r>
              <a:rPr lang="en-US" sz="2200"/>
              <a:t>Completed and Signed Standard Form 424</a:t>
            </a:r>
          </a:p>
          <a:p>
            <a:pPr lvl="1"/>
            <a:r>
              <a:rPr lang="en-US" sz="2200"/>
              <a:t>Project Abstract</a:t>
            </a:r>
          </a:p>
          <a:p>
            <a:pPr lvl="1"/>
            <a:r>
              <a:rPr lang="en-US" sz="2200"/>
              <a:t>Budget Detailed Line-item Request </a:t>
            </a:r>
          </a:p>
          <a:p>
            <a:pPr lvl="1"/>
            <a:r>
              <a:rPr lang="en-US" sz="2200"/>
              <a:t>Budget Justification Narrative</a:t>
            </a:r>
            <a:endParaRPr lang="en-US" sz="2200" dirty="0"/>
          </a:p>
        </p:txBody>
      </p:sp>
    </p:spTree>
    <p:extLst>
      <p:ext uri="{BB962C8B-B14F-4D97-AF65-F5344CB8AC3E}">
        <p14:creationId xmlns:p14="http://schemas.microsoft.com/office/powerpoint/2010/main" val="239550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F2E89D2-B42F-48B3-9BF1-DD6BB3EEE7D3}"/>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Review Process &amp; Award Notification</a:t>
            </a:r>
          </a:p>
        </p:txBody>
      </p:sp>
      <p:cxnSp>
        <p:nvCxnSpPr>
          <p:cNvPr id="16" name="Straight Connector 15">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B8998141-34DB-429D-9A75-2F983EF696C7}"/>
              </a:ext>
            </a:extLst>
          </p:cNvPr>
          <p:cNvSpPr>
            <a:spLocks noGrp="1"/>
          </p:cNvSpPr>
          <p:nvPr>
            <p:ph sz="half" idx="1"/>
          </p:nvPr>
        </p:nvSpPr>
        <p:spPr>
          <a:xfrm>
            <a:off x="4976030" y="963507"/>
            <a:ext cx="6250940" cy="2304627"/>
          </a:xfrm>
        </p:spPr>
        <p:txBody>
          <a:bodyPr anchor="b">
            <a:normAutofit lnSpcReduction="10000"/>
          </a:bodyPr>
          <a:lstStyle/>
          <a:p>
            <a:r>
              <a:rPr lang="en-US" sz="1700" dirty="0"/>
              <a:t>Staff from DFA-IGS, Office of State Drug Director (OSDD) and/or the COAP/COSSAP Workgroup will assess each application based on information provided, and the clarity, and thoroughness. </a:t>
            </a:r>
          </a:p>
          <a:p>
            <a:r>
              <a:rPr lang="en-US" sz="1700" dirty="0"/>
              <a:t>The reviewer team may consider past performance, geographic location, budget justification, cost effectiveness of proposed projects, and the availability of funds when making recommendations for funding. DFA-IGS may amend budgets based on a review of unallowable and/or unreasonable costs, as well as the availability of funds</a:t>
            </a:r>
          </a:p>
        </p:txBody>
      </p:sp>
      <p:sp>
        <p:nvSpPr>
          <p:cNvPr id="9" name="Content Placeholder 8">
            <a:extLst>
              <a:ext uri="{FF2B5EF4-FFF2-40B4-BE49-F238E27FC236}">
                <a16:creationId xmlns:a16="http://schemas.microsoft.com/office/drawing/2014/main" id="{E1CBF8C1-3D08-46B6-A8D1-27D060F4E727}"/>
              </a:ext>
            </a:extLst>
          </p:cNvPr>
          <p:cNvSpPr>
            <a:spLocks noGrp="1"/>
          </p:cNvSpPr>
          <p:nvPr>
            <p:ph sz="half" idx="2"/>
          </p:nvPr>
        </p:nvSpPr>
        <p:spPr>
          <a:xfrm>
            <a:off x="4976030" y="3589866"/>
            <a:ext cx="6250940" cy="2304628"/>
          </a:xfrm>
        </p:spPr>
        <p:txBody>
          <a:bodyPr>
            <a:normAutofit lnSpcReduction="10000"/>
          </a:bodyPr>
          <a:lstStyle/>
          <a:p>
            <a:r>
              <a:rPr lang="en-US" sz="1600"/>
              <a:t>Subawards will be based the availability of COAP-COSSAP federal funding, the application assessments/ranking, and the proposed project requested budget amount(s).</a:t>
            </a:r>
          </a:p>
          <a:p>
            <a:r>
              <a:rPr lang="en-US" sz="1600"/>
              <a:t>Applicants awarded an COAP-COSSAP Category 4 subgrant will be notified electronically via email. Notifications will be sent to the Authorized Official and/or Point of Contact (POC). </a:t>
            </a:r>
          </a:p>
          <a:p>
            <a:r>
              <a:rPr lang="en-US" sz="1600"/>
              <a:t>Successful applicants must accept their grant award by signing and/or completing the award documents and returning completed documents to DFA-IGS within 5 business days via Email or US Postal mail or delivery. A</a:t>
            </a:r>
            <a:endParaRPr lang="en-US" sz="1600" dirty="0"/>
          </a:p>
        </p:txBody>
      </p:sp>
    </p:spTree>
    <p:extLst>
      <p:ext uri="{BB962C8B-B14F-4D97-AF65-F5344CB8AC3E}">
        <p14:creationId xmlns:p14="http://schemas.microsoft.com/office/powerpoint/2010/main" val="335545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DA0B1B6-B133-45DA-B031-F781948D860F}"/>
              </a:ext>
            </a:extLst>
          </p:cNvPr>
          <p:cNvSpPr>
            <a:spLocks noGrp="1"/>
          </p:cNvSpPr>
          <p:nvPr>
            <p:ph type="title"/>
          </p:nvPr>
        </p:nvSpPr>
        <p:spPr>
          <a:xfrm>
            <a:off x="838200" y="365125"/>
            <a:ext cx="10515600" cy="1325563"/>
          </a:xfrm>
        </p:spPr>
        <p:txBody>
          <a:bodyPr>
            <a:normAutofit/>
          </a:bodyPr>
          <a:lstStyle/>
          <a:p>
            <a:r>
              <a:rPr lang="en-US" sz="5400" dirty="0"/>
              <a:t>Resources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AF811AB-2FD0-44BD-BCE9-E95C340C1750}"/>
              </a:ext>
            </a:extLst>
          </p:cNvPr>
          <p:cNvSpPr>
            <a:spLocks noGrp="1"/>
          </p:cNvSpPr>
          <p:nvPr>
            <p:ph idx="1"/>
          </p:nvPr>
        </p:nvSpPr>
        <p:spPr>
          <a:xfrm>
            <a:off x="838200" y="1929384"/>
            <a:ext cx="10515600" cy="4251960"/>
          </a:xfrm>
        </p:spPr>
        <p:txBody>
          <a:bodyPr>
            <a:normAutofit/>
          </a:bodyPr>
          <a:lstStyle/>
          <a:p>
            <a:pPr marL="0" indent="0">
              <a:buNone/>
            </a:pPr>
            <a:r>
              <a:rPr lang="en-US" sz="2200" dirty="0">
                <a:effectLst/>
                <a:ea typeface="Calibri" panose="020F0502020204030204" pitchFamily="34" charset="0"/>
                <a:cs typeface="Arial" panose="020B0604020202020204" pitchFamily="34" charset="0"/>
              </a:rPr>
              <a:t>DFA-IGS news homepage: </a:t>
            </a:r>
            <a:r>
              <a:rPr lang="en-US" sz="2200" dirty="0">
                <a:cs typeface="Arial" panose="020B0604020202020204" pitchFamily="34" charset="0"/>
                <a:hlinkClick r:id="rId2"/>
              </a:rPr>
              <a:t>Intergovernmental Services | Department of Finance and Administration (arkansas.gov)</a:t>
            </a:r>
            <a:endParaRPr lang="en-US" sz="2200" dirty="0">
              <a:cs typeface="Arial" panose="020B0604020202020204" pitchFamily="34" charset="0"/>
            </a:endParaRPr>
          </a:p>
          <a:p>
            <a:pPr marL="0" indent="0">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200" dirty="0">
                <a:latin typeface="Calibri" panose="020F0502020204030204" pitchFamily="34" charset="0"/>
                <a:ea typeface="Calibri" panose="020F0502020204030204" pitchFamily="34" charset="0"/>
                <a:cs typeface="Times New Roman" panose="02020603050405020304" pitchFamily="18" charset="0"/>
              </a:rPr>
              <a:t>COAP/COSSAP Grant Program webpage: </a:t>
            </a:r>
            <a:r>
              <a:rPr lang="en-US" sz="2200" dirty="0">
                <a:hlinkClick r:id="rId3"/>
              </a:rPr>
              <a:t>Comprehensive Opioid Abuse Site-based Program (COAP) | Department of Finance and Administration (arkansas.gov)</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Calibri" panose="020F0502020204030204" pitchFamily="34" charset="0"/>
                <a:ea typeface="Calibri" panose="020F0502020204030204" pitchFamily="34" charset="0"/>
                <a:cs typeface="Times New Roman" panose="02020603050405020304" pitchFamily="18" charset="0"/>
              </a:rPr>
              <a:t>Statewide COAP/COSSAP Logic Model</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Will be posted to our DFA website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68333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31B71A9-116D-4BA2-8D3A-D74E3B7A7EF8}"/>
              </a:ext>
            </a:extLst>
          </p:cNvPr>
          <p:cNvSpPr>
            <a:spLocks noGrp="1"/>
          </p:cNvSpPr>
          <p:nvPr>
            <p:ph type="body" idx="4294967295"/>
          </p:nvPr>
        </p:nvSpPr>
        <p:spPr>
          <a:xfrm>
            <a:off x="489527" y="2872899"/>
            <a:ext cx="4553527" cy="2154785"/>
          </a:xfrm>
        </p:spPr>
        <p:txBody>
          <a:bodyPr vert="horz" lIns="91440" tIns="45720" rIns="91440" bIns="45720" rtlCol="0">
            <a:normAutofit/>
          </a:bodyPr>
          <a:lstStyle/>
          <a:p>
            <a:r>
              <a:rPr lang="en-US" sz="2200" dirty="0"/>
              <a:t>For assistance contact DFA-IGS via email at: </a:t>
            </a:r>
            <a:r>
              <a:rPr lang="en-US" sz="2200" dirty="0">
                <a:hlinkClick r:id="rId2"/>
              </a:rPr>
              <a:t>IGS.Applications@dfa.arkansas.gov</a:t>
            </a:r>
            <a:r>
              <a:rPr lang="en-US" sz="2200" dirty="0"/>
              <a:t>  or call the office at  (501) 682-1074.</a:t>
            </a:r>
          </a:p>
        </p:txBody>
      </p:sp>
      <p:pic>
        <p:nvPicPr>
          <p:cNvPr id="7" name="Picture 6" descr="Several hands raised and ready to answer a question">
            <a:extLst>
              <a:ext uri="{FF2B5EF4-FFF2-40B4-BE49-F238E27FC236}">
                <a16:creationId xmlns:a16="http://schemas.microsoft.com/office/drawing/2014/main" id="{91A002EE-1E79-409E-82FB-97AD8BE8C468}"/>
              </a:ext>
            </a:extLst>
          </p:cNvPr>
          <p:cNvPicPr>
            <a:picLocks noChangeAspect="1"/>
          </p:cNvPicPr>
          <p:nvPr/>
        </p:nvPicPr>
        <p:blipFill rotWithShape="1">
          <a:blip r:embed="rId3">
            <a:extLst>
              <a:ext uri="{28A0092B-C50C-407E-A947-70E740481C1C}">
                <a14:useLocalDpi xmlns:a14="http://schemas.microsoft.com/office/drawing/2010/main" val="0"/>
              </a:ext>
            </a:extLst>
          </a:blip>
          <a:srcRect l="17899" r="1514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2750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681B-EB43-4648-9321-B984824FFA0F}"/>
              </a:ext>
            </a:extLst>
          </p:cNvPr>
          <p:cNvSpPr>
            <a:spLocks noGrp="1"/>
          </p:cNvSpPr>
          <p:nvPr>
            <p:ph type="title"/>
          </p:nvPr>
        </p:nvSpPr>
        <p:spPr/>
        <p:txBody>
          <a:bodyPr>
            <a:normAutofit/>
          </a:bodyPr>
          <a:lstStyle/>
          <a:p>
            <a:pPr algn="ctr"/>
            <a:r>
              <a:rPr lang="en-US" sz="6000" b="1" dirty="0">
                <a:cs typeface="Arial" panose="020B0604020202020204" pitchFamily="34" charset="0"/>
              </a:rPr>
              <a:t>Questions</a:t>
            </a:r>
          </a:p>
        </p:txBody>
      </p:sp>
      <p:pic>
        <p:nvPicPr>
          <p:cNvPr id="6" name="Content Placeholder 5" descr="Question mark boxes">
            <a:extLst>
              <a:ext uri="{FF2B5EF4-FFF2-40B4-BE49-F238E27FC236}">
                <a16:creationId xmlns:a16="http://schemas.microsoft.com/office/drawing/2014/main" id="{1BB2CCE6-9569-4234-8556-2F2C50C56922}"/>
              </a:ext>
            </a:extLst>
          </p:cNvPr>
          <p:cNvPicPr>
            <a:picLocks noGrp="1" noChangeAspect="1"/>
          </p:cNvPicPr>
          <p:nvPr>
            <p:ph idx="1"/>
          </p:nvPr>
        </p:nvPicPr>
        <p:blipFill>
          <a:blip r:embed="rId2"/>
          <a:stretch>
            <a:fillRect/>
          </a:stretch>
        </p:blipFill>
        <p:spPr>
          <a:xfrm>
            <a:off x="2228287" y="1825625"/>
            <a:ext cx="7735426" cy="4351338"/>
          </a:xfrm>
        </p:spPr>
      </p:pic>
      <p:sp>
        <p:nvSpPr>
          <p:cNvPr id="4" name="Slide Number Placeholder 3">
            <a:extLst>
              <a:ext uri="{FF2B5EF4-FFF2-40B4-BE49-F238E27FC236}">
                <a16:creationId xmlns:a16="http://schemas.microsoft.com/office/drawing/2014/main" id="{61A9A65B-9ED0-4C51-A275-4BB2C00D5BB5}"/>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70512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5C15F-F067-4B65-A381-3C93C90B0A51}"/>
              </a:ext>
            </a:extLst>
          </p:cNvPr>
          <p:cNvSpPr>
            <a:spLocks noGrp="1"/>
          </p:cNvSpPr>
          <p:nvPr>
            <p:ph type="title"/>
          </p:nvPr>
        </p:nvSpPr>
        <p:spPr>
          <a:xfrm>
            <a:off x="841248" y="548640"/>
            <a:ext cx="3600860" cy="5431536"/>
          </a:xfrm>
        </p:spPr>
        <p:txBody>
          <a:bodyPr>
            <a:normAutofit/>
          </a:bodyPr>
          <a:lstStyle/>
          <a:p>
            <a:r>
              <a:rPr lang="en-US" sz="5400"/>
              <a:t>AGENDA - TOPICS</a:t>
            </a:r>
          </a:p>
        </p:txBody>
      </p:sp>
      <p:sp>
        <p:nvSpPr>
          <p:cNvPr id="4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C421F7-6D5B-435F-915B-37C5124B7F76}"/>
              </a:ext>
            </a:extLst>
          </p:cNvPr>
          <p:cNvSpPr>
            <a:spLocks noGrp="1"/>
          </p:cNvSpPr>
          <p:nvPr>
            <p:ph idx="1"/>
          </p:nvPr>
        </p:nvSpPr>
        <p:spPr>
          <a:xfrm>
            <a:off x="5126418" y="552091"/>
            <a:ext cx="6224335" cy="5431536"/>
          </a:xfrm>
        </p:spPr>
        <p:txBody>
          <a:bodyPr anchor="ctr">
            <a:normAutofit/>
          </a:bodyPr>
          <a:lstStyle/>
          <a:p>
            <a:pPr marL="342900" marR="0" lvl="0" indent="-342900">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Introductions </a:t>
            </a:r>
          </a:p>
          <a:p>
            <a:pPr marL="342900" marR="0" lvl="0" indent="-342900">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Overview of COAP/COSSAP</a:t>
            </a:r>
          </a:p>
          <a:p>
            <a:pPr marL="342900" indent="-342900">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Important Dates</a:t>
            </a:r>
          </a:p>
          <a:p>
            <a:pPr marL="342900" indent="-342900">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Solicitation (RFA)</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Submission Instructions</a:t>
            </a:r>
          </a:p>
          <a:p>
            <a:pPr marL="342900" marR="0" lvl="0" indent="-342900">
              <a:spcBef>
                <a:spcPts val="0"/>
              </a:spcBef>
              <a:spcAft>
                <a:spcPts val="6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Applications Documents to Submit</a:t>
            </a:r>
          </a:p>
          <a:p>
            <a:pPr marL="342900" marR="0" lvl="0" indent="-342900">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Clearingh</a:t>
            </a:r>
            <a:r>
              <a:rPr lang="en-US" sz="2200" dirty="0">
                <a:latin typeface="Calibri" panose="020F0502020204030204" pitchFamily="34" charset="0"/>
                <a:ea typeface="Calibri" panose="020F0502020204030204" pitchFamily="34" charset="0"/>
                <a:cs typeface="Times New Roman" panose="02020603050405020304" pitchFamily="18" charset="0"/>
              </a:rPr>
              <a:t>ouse Submission</a:t>
            </a:r>
          </a:p>
          <a:p>
            <a:pPr marL="342900" marR="0" lvl="0" indent="-342900">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Review Process &amp; Award Notification</a:t>
            </a:r>
          </a:p>
          <a:p>
            <a:pPr marL="342900" marR="0" lvl="0" indent="-342900">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Q&amp;A</a:t>
            </a:r>
            <a:endParaRPr lang="en-US" sz="2200" dirty="0"/>
          </a:p>
        </p:txBody>
      </p:sp>
      <p:sp>
        <p:nvSpPr>
          <p:cNvPr id="4" name="Slide Number Placeholder 3">
            <a:extLst>
              <a:ext uri="{FF2B5EF4-FFF2-40B4-BE49-F238E27FC236}">
                <a16:creationId xmlns:a16="http://schemas.microsoft.com/office/drawing/2014/main" id="{32E46EA0-E5A1-45DB-887E-9CF1B07CD933}"/>
              </a:ext>
            </a:extLst>
          </p:cNvPr>
          <p:cNvSpPr>
            <a:spLocks noGrp="1"/>
          </p:cNvSpPr>
          <p:nvPr>
            <p:ph type="sldNum" sz="quarter" idx="12"/>
          </p:nvPr>
        </p:nvSpPr>
        <p:spPr>
          <a:xfrm>
            <a:off x="8610600" y="6356350"/>
            <a:ext cx="2743200" cy="365125"/>
          </a:xfrm>
        </p:spPr>
        <p:txBody>
          <a:bodyPr>
            <a:normAutofit/>
          </a:bodyPr>
          <a:lstStyle/>
          <a:p>
            <a:pPr>
              <a:spcAft>
                <a:spcPts val="600"/>
              </a:spcAft>
            </a:pPr>
            <a:fld id="{6D22F896-40B5-4ADD-8801-0D06FADFA095}" type="slidenum">
              <a:rPr lang="en-US" smtClean="0"/>
              <a:pPr>
                <a:spcAft>
                  <a:spcPts val="600"/>
                </a:spcAft>
              </a:pPr>
              <a:t>2</a:t>
            </a:fld>
            <a:endParaRPr lang="en-US"/>
          </a:p>
        </p:txBody>
      </p:sp>
    </p:spTree>
    <p:extLst>
      <p:ext uri="{BB962C8B-B14F-4D97-AF65-F5344CB8AC3E}">
        <p14:creationId xmlns:p14="http://schemas.microsoft.com/office/powerpoint/2010/main" val="383577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103" y="1144959"/>
            <a:ext cx="4114800" cy="2422661"/>
          </a:xfrm>
        </p:spPr>
        <p:txBody>
          <a:bodyPr>
            <a:normAutofit/>
          </a:bodyPr>
          <a:lstStyle/>
          <a:p>
            <a:pPr algn="ctr"/>
            <a:r>
              <a:rPr lang="en-US" sz="4800" b="1" dirty="0">
                <a:latin typeface="Arial" panose="020B0604020202020204" pitchFamily="34" charset="0"/>
                <a:cs typeface="Arial" panose="020B0604020202020204" pitchFamily="34" charset="0"/>
              </a:rPr>
              <a:t>Contact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Information</a:t>
            </a:r>
          </a:p>
        </p:txBody>
      </p:sp>
      <p:pic>
        <p:nvPicPr>
          <p:cNvPr id="4" name="Picture 3"/>
          <p:cNvPicPr>
            <a:picLocks noChangeAspect="1"/>
          </p:cNvPicPr>
          <p:nvPr/>
        </p:nvPicPr>
        <p:blipFill rotWithShape="1">
          <a:blip r:embed="rId3"/>
          <a:srcRect r="3" b="6993"/>
          <a:stretch/>
        </p:blipFill>
        <p:spPr>
          <a:xfrm>
            <a:off x="2468879" y="3647352"/>
            <a:ext cx="2370675" cy="2067149"/>
          </a:xfrm>
          <a:prstGeom prst="rect">
            <a:avLst/>
          </a:prstGeom>
        </p:spPr>
      </p:pic>
      <p:sp>
        <p:nvSpPr>
          <p:cNvPr id="3" name="Content Placeholder 2"/>
          <p:cNvSpPr>
            <a:spLocks noGrp="1"/>
          </p:cNvSpPr>
          <p:nvPr>
            <p:ph idx="1"/>
          </p:nvPr>
        </p:nvSpPr>
        <p:spPr>
          <a:xfrm>
            <a:off x="5398149" y="572770"/>
            <a:ext cx="3556558" cy="6122670"/>
          </a:xfrm>
        </p:spPr>
        <p:txBody>
          <a:bodyPr>
            <a:noAutofit/>
          </a:bodyPr>
          <a:lstStyle/>
          <a:p>
            <a:pPr marL="173038" lvl="1" indent="0">
              <a:buClr>
                <a:srgbClr val="FF629E"/>
              </a:buClr>
              <a:buNone/>
            </a:pPr>
            <a:r>
              <a:rPr lang="en-US" sz="1700" b="1" dirty="0"/>
              <a:t>DFA-IGS Staff:</a:t>
            </a:r>
          </a:p>
          <a:p>
            <a:pPr marL="173038" lvl="1" indent="0">
              <a:buClr>
                <a:srgbClr val="FF629E"/>
              </a:buClr>
              <a:buNone/>
            </a:pPr>
            <a:endParaRPr lang="en-US" sz="1400" b="1" dirty="0"/>
          </a:p>
          <a:p>
            <a:pPr marL="346075" lvl="1" indent="0">
              <a:lnSpc>
                <a:spcPct val="100000"/>
              </a:lnSpc>
              <a:spcBef>
                <a:spcPts val="0"/>
              </a:spcBef>
              <a:buClr>
                <a:srgbClr val="FF629E"/>
              </a:buClr>
              <a:buNone/>
            </a:pPr>
            <a:r>
              <a:rPr lang="en-US" sz="1400" dirty="0"/>
              <a:t>Letha Bell, Assistant Administrator</a:t>
            </a:r>
          </a:p>
          <a:p>
            <a:pPr marL="346075" lvl="1" indent="0">
              <a:lnSpc>
                <a:spcPct val="100000"/>
              </a:lnSpc>
              <a:spcBef>
                <a:spcPts val="0"/>
              </a:spcBef>
              <a:buClr>
                <a:srgbClr val="FF629E"/>
              </a:buClr>
              <a:buNone/>
            </a:pPr>
            <a:r>
              <a:rPr lang="en-US" sz="1400" dirty="0">
                <a:hlinkClick r:id="rId4"/>
              </a:rPr>
              <a:t>Letha.Bell@dfa.arkansas.gov</a:t>
            </a:r>
            <a:endParaRPr lang="en-US" sz="1400" dirty="0"/>
          </a:p>
          <a:p>
            <a:pPr marL="346075" lvl="1" indent="0">
              <a:lnSpc>
                <a:spcPct val="100000"/>
              </a:lnSpc>
              <a:spcBef>
                <a:spcPts val="0"/>
              </a:spcBef>
              <a:buClr>
                <a:srgbClr val="FF629E"/>
              </a:buClr>
              <a:buNone/>
            </a:pPr>
            <a:r>
              <a:rPr lang="en-US" sz="1400" dirty="0"/>
              <a:t>501-682-1468</a:t>
            </a:r>
          </a:p>
          <a:p>
            <a:pPr marL="346075" lvl="1" indent="0">
              <a:lnSpc>
                <a:spcPct val="100000"/>
              </a:lnSpc>
              <a:spcBef>
                <a:spcPts val="0"/>
              </a:spcBef>
              <a:buClr>
                <a:srgbClr val="FF629E"/>
              </a:buClr>
              <a:buNone/>
            </a:pPr>
            <a:endParaRPr lang="en-US" sz="1400" dirty="0"/>
          </a:p>
          <a:p>
            <a:pPr marL="346075" lvl="1" indent="0">
              <a:lnSpc>
                <a:spcPct val="100000"/>
              </a:lnSpc>
              <a:spcBef>
                <a:spcPts val="0"/>
              </a:spcBef>
              <a:buClr>
                <a:srgbClr val="FF629E"/>
              </a:buClr>
              <a:buNone/>
            </a:pPr>
            <a:r>
              <a:rPr lang="en-US" sz="1400" dirty="0"/>
              <a:t>Desirae Walker, Program Coordinator </a:t>
            </a:r>
          </a:p>
          <a:p>
            <a:pPr marL="346075" lvl="1" indent="0">
              <a:lnSpc>
                <a:spcPct val="100000"/>
              </a:lnSpc>
              <a:spcBef>
                <a:spcPts val="0"/>
              </a:spcBef>
              <a:buClr>
                <a:srgbClr val="FF629E"/>
              </a:buClr>
              <a:buNone/>
            </a:pPr>
            <a:r>
              <a:rPr lang="en-US" sz="1400" dirty="0">
                <a:hlinkClick r:id="rId5"/>
              </a:rPr>
              <a:t>Desirae.Walker@dfa.arkansas.gov</a:t>
            </a:r>
            <a:endParaRPr lang="en-US" sz="1400" dirty="0"/>
          </a:p>
          <a:p>
            <a:pPr marL="346075" lvl="1" indent="0">
              <a:lnSpc>
                <a:spcPct val="100000"/>
              </a:lnSpc>
              <a:spcBef>
                <a:spcPts val="0"/>
              </a:spcBef>
              <a:buClr>
                <a:srgbClr val="FF629E"/>
              </a:buClr>
              <a:buNone/>
            </a:pPr>
            <a:r>
              <a:rPr lang="en-US" sz="1400" dirty="0"/>
              <a:t>501-682-5022                             </a:t>
            </a:r>
          </a:p>
          <a:p>
            <a:pPr marL="346075" lvl="1" indent="0">
              <a:buClr>
                <a:srgbClr val="FF629E"/>
              </a:buClr>
              <a:buNone/>
            </a:pPr>
            <a:endParaRPr lang="en-US" sz="1400" dirty="0"/>
          </a:p>
          <a:p>
            <a:pPr marL="346075" lvl="1" indent="0">
              <a:buClr>
                <a:srgbClr val="FF629E"/>
              </a:buClr>
              <a:buNone/>
            </a:pPr>
            <a:r>
              <a:rPr lang="en-US" sz="1400" dirty="0"/>
              <a:t>Tiffany Evans, Grants Analyst</a:t>
            </a:r>
          </a:p>
          <a:p>
            <a:pPr marL="346075" lvl="1" indent="0">
              <a:buClr>
                <a:srgbClr val="FF629E"/>
              </a:buClr>
              <a:buNone/>
            </a:pPr>
            <a:r>
              <a:rPr lang="en-US" sz="1400" dirty="0">
                <a:hlinkClick r:id="rId6"/>
              </a:rPr>
              <a:t>tiffany.evans@dfa.Arkansas.gov</a:t>
            </a:r>
            <a:endParaRPr lang="en-US" sz="1400" dirty="0"/>
          </a:p>
          <a:p>
            <a:pPr marL="346075" lvl="1" indent="0">
              <a:buClr>
                <a:srgbClr val="FF629E"/>
              </a:buClr>
              <a:buNone/>
            </a:pPr>
            <a:r>
              <a:rPr lang="en-US" sz="1400" dirty="0"/>
              <a:t>501-683-1743</a:t>
            </a:r>
          </a:p>
          <a:p>
            <a:pPr marL="346075" lvl="1" indent="0">
              <a:buClr>
                <a:srgbClr val="FF629E"/>
              </a:buClr>
              <a:buNone/>
            </a:pPr>
            <a:endParaRPr lang="en-US" sz="1400" dirty="0"/>
          </a:p>
          <a:p>
            <a:pPr marL="346075" lvl="1" indent="0">
              <a:buClr>
                <a:srgbClr val="FF629E"/>
              </a:buClr>
              <a:buNone/>
            </a:pPr>
            <a:r>
              <a:rPr lang="en-US" sz="1400" dirty="0"/>
              <a:t>Natyia Smith, Grants Analyst</a:t>
            </a:r>
          </a:p>
          <a:p>
            <a:pPr marL="346075" lvl="1" indent="0">
              <a:buClr>
                <a:srgbClr val="FF629E"/>
              </a:buClr>
              <a:buNone/>
            </a:pPr>
            <a:r>
              <a:rPr lang="en-US" sz="1400" dirty="0">
                <a:hlinkClick r:id="rId7"/>
              </a:rPr>
              <a:t>natyia.smith@dfa.Arkansas.gov</a:t>
            </a:r>
            <a:endParaRPr lang="en-US" sz="1400" dirty="0"/>
          </a:p>
          <a:p>
            <a:pPr marL="346075" lvl="1" indent="0">
              <a:buClr>
                <a:srgbClr val="FF629E"/>
              </a:buClr>
              <a:buNone/>
            </a:pPr>
            <a:r>
              <a:rPr lang="en-US" sz="1400" dirty="0"/>
              <a:t>501-682-4798</a:t>
            </a:r>
          </a:p>
          <a:p>
            <a:pPr marL="346075" lvl="1" indent="0">
              <a:buClr>
                <a:srgbClr val="FF629E"/>
              </a:buClr>
              <a:buNone/>
            </a:pPr>
            <a:r>
              <a:rPr lang="en-US" sz="1400" dirty="0"/>
              <a:t> </a:t>
            </a:r>
          </a:p>
          <a:p>
            <a:pPr marL="346075" lvl="1" indent="0">
              <a:buClr>
                <a:srgbClr val="FF629E"/>
              </a:buClr>
              <a:buNone/>
            </a:pPr>
            <a:r>
              <a:rPr lang="en-US" sz="1400" dirty="0"/>
              <a:t>Kathleen Kenney, Fiscal Support Specialist</a:t>
            </a:r>
          </a:p>
          <a:p>
            <a:pPr marL="346075" lvl="1" indent="0">
              <a:buClr>
                <a:srgbClr val="FF629E"/>
              </a:buClr>
              <a:buNone/>
            </a:pPr>
            <a:r>
              <a:rPr lang="en-US" sz="1400" dirty="0">
                <a:hlinkClick r:id="rId8"/>
              </a:rPr>
              <a:t>kathleen.kenney@dfa.Arkansas.gov</a:t>
            </a:r>
            <a:r>
              <a:rPr lang="en-US" sz="1400" dirty="0"/>
              <a:t> </a:t>
            </a:r>
          </a:p>
          <a:p>
            <a:pPr marL="346075" lvl="1" indent="0">
              <a:buClr>
                <a:srgbClr val="FF629E"/>
              </a:buClr>
              <a:buNone/>
            </a:pPr>
            <a:r>
              <a:rPr lang="en-US" sz="1400" dirty="0"/>
              <a:t>501-682-5254</a:t>
            </a:r>
          </a:p>
          <a:p>
            <a:pPr marL="346075" lvl="1" indent="0">
              <a:buClr>
                <a:srgbClr val="FF629E"/>
              </a:buClr>
              <a:buNone/>
            </a:pPr>
            <a:endParaRPr lang="en-US" sz="1400" dirty="0"/>
          </a:p>
          <a:p>
            <a:pPr marL="173038" indent="0">
              <a:lnSpc>
                <a:spcPct val="100000"/>
              </a:lnSpc>
              <a:spcBef>
                <a:spcPts val="0"/>
              </a:spcBef>
              <a:buClr>
                <a:srgbClr val="FF629E"/>
              </a:buClr>
              <a:buNone/>
            </a:pPr>
            <a:r>
              <a:rPr lang="en-US" sz="1400" dirty="0"/>
              <a:t>Email: </a:t>
            </a:r>
            <a:r>
              <a:rPr lang="en-US" sz="1400" b="1" u="sng" dirty="0">
                <a:hlinkClick r:id="rId9">
                  <a:extLst>
                    <a:ext uri="{A12FA001-AC4F-418D-AE19-62706E023703}">
                      <ahyp:hlinkClr xmlns:ahyp="http://schemas.microsoft.com/office/drawing/2018/hyperlinkcolor" val="tx"/>
                    </a:ext>
                  </a:extLst>
                </a:hlinkClick>
              </a:rPr>
              <a:t>IGS.JAG@dfa.arkansas.gov</a:t>
            </a:r>
            <a:r>
              <a:rPr lang="en-US" sz="1400" b="1" dirty="0"/>
              <a:t> </a:t>
            </a:r>
            <a:endParaRPr lang="en-US" sz="1400" dirty="0"/>
          </a:p>
          <a:p>
            <a:pPr marL="173038" indent="0">
              <a:lnSpc>
                <a:spcPct val="100000"/>
              </a:lnSpc>
              <a:spcBef>
                <a:spcPts val="0"/>
              </a:spcBef>
              <a:buClr>
                <a:srgbClr val="FF629E"/>
              </a:buClr>
              <a:buNone/>
            </a:pPr>
            <a:r>
              <a:rPr lang="en-US" sz="1400" dirty="0"/>
              <a:t>Phone: 501-682-1074</a:t>
            </a:r>
            <a:endParaRPr lang="en-US" sz="1400" b="1" dirty="0"/>
          </a:p>
        </p:txBody>
      </p:sp>
      <p:sp>
        <p:nvSpPr>
          <p:cNvPr id="5" name="Slide Number Placeholder 4">
            <a:extLst>
              <a:ext uri="{FF2B5EF4-FFF2-40B4-BE49-F238E27FC236}">
                <a16:creationId xmlns:a16="http://schemas.microsoft.com/office/drawing/2014/main" id="{ED3F159D-6496-4367-8357-215378D98F47}"/>
              </a:ext>
            </a:extLst>
          </p:cNvPr>
          <p:cNvSpPr>
            <a:spLocks noGrp="1"/>
          </p:cNvSpPr>
          <p:nvPr>
            <p:ph type="sldNum" sz="quarter" idx="12"/>
          </p:nvPr>
        </p:nvSpPr>
        <p:spPr>
          <a:xfrm>
            <a:off x="8610600" y="6356350"/>
            <a:ext cx="2743200" cy="365125"/>
          </a:xfrm>
        </p:spPr>
        <p:txBody>
          <a:bodyPr>
            <a:normAutofit/>
          </a:bodyPr>
          <a:lstStyle/>
          <a:p>
            <a:pPr>
              <a:spcAft>
                <a:spcPts val="600"/>
              </a:spcAft>
            </a:pPr>
            <a:fld id="{6D22F896-40B5-4ADD-8801-0D06FADFA095}" type="slidenum">
              <a:rPr lang="en-US">
                <a:solidFill>
                  <a:prstClr val="black">
                    <a:tint val="75000"/>
                  </a:prstClr>
                </a:solidFill>
              </a:rPr>
              <a:pPr>
                <a:spcAft>
                  <a:spcPts val="600"/>
                </a:spcAft>
              </a:pPr>
              <a:t>3</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D71D4C01-6577-45FA-B6DF-7595B3B0972C}"/>
              </a:ext>
            </a:extLst>
          </p:cNvPr>
          <p:cNvSpPr txBox="1">
            <a:spLocks/>
          </p:cNvSpPr>
          <p:nvPr/>
        </p:nvSpPr>
        <p:spPr>
          <a:xfrm>
            <a:off x="9029177" y="572770"/>
            <a:ext cx="2743200" cy="1783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629E"/>
              </a:buClr>
              <a:buFont typeface="Arial" panose="020B0604020202020204" pitchFamily="34" charset="0"/>
              <a:buNone/>
            </a:pPr>
            <a:r>
              <a:rPr lang="en-US" sz="1700" b="1" dirty="0"/>
              <a:t>Office of State Drug Director Staff:</a:t>
            </a:r>
          </a:p>
          <a:p>
            <a:pPr marL="0" indent="0">
              <a:lnSpc>
                <a:spcPct val="100000"/>
              </a:lnSpc>
              <a:spcBef>
                <a:spcPts val="0"/>
              </a:spcBef>
              <a:buClr>
                <a:srgbClr val="FF629E"/>
              </a:buClr>
              <a:buFont typeface="Arial" panose="020B0604020202020204" pitchFamily="34" charset="0"/>
              <a:buNone/>
            </a:pPr>
            <a:endParaRPr lang="en-US" sz="1200" dirty="0"/>
          </a:p>
          <a:p>
            <a:pPr marL="233363" indent="-122238">
              <a:lnSpc>
                <a:spcPct val="100000"/>
              </a:lnSpc>
              <a:spcBef>
                <a:spcPts val="0"/>
              </a:spcBef>
              <a:buClr>
                <a:srgbClr val="FF629E"/>
              </a:buClr>
              <a:buFont typeface="Arial" panose="020B0604020202020204" pitchFamily="34" charset="0"/>
              <a:buNone/>
            </a:pPr>
            <a:r>
              <a:rPr lang="en-US" sz="1400" dirty="0"/>
              <a:t>Sharron Mims, Program Manager</a:t>
            </a:r>
          </a:p>
          <a:p>
            <a:pPr marL="233363" indent="-122238">
              <a:lnSpc>
                <a:spcPct val="100000"/>
              </a:lnSpc>
              <a:spcBef>
                <a:spcPts val="0"/>
              </a:spcBef>
              <a:buClr>
                <a:srgbClr val="FF629E"/>
              </a:buClr>
              <a:buFont typeface="Arial" panose="020B0604020202020204" pitchFamily="34" charset="0"/>
              <a:buNone/>
            </a:pPr>
            <a:r>
              <a:rPr lang="en-US" sz="1400" dirty="0">
                <a:hlinkClick r:id="rId10"/>
              </a:rPr>
              <a:t>Sharron.mims@asp.arkansas.gov</a:t>
            </a:r>
            <a:r>
              <a:rPr lang="en-US" sz="1400" dirty="0"/>
              <a:t> </a:t>
            </a:r>
          </a:p>
          <a:p>
            <a:pPr marL="233363" indent="-122238">
              <a:lnSpc>
                <a:spcPct val="100000"/>
              </a:lnSpc>
              <a:spcBef>
                <a:spcPts val="0"/>
              </a:spcBef>
              <a:buClr>
                <a:srgbClr val="FF629E"/>
              </a:buClr>
              <a:buFont typeface="Arial" panose="020B0604020202020204" pitchFamily="34" charset="0"/>
              <a:buNone/>
            </a:pPr>
            <a:r>
              <a:rPr lang="en-US" sz="1400" dirty="0"/>
              <a:t>501-618-8447                         </a:t>
            </a:r>
          </a:p>
        </p:txBody>
      </p:sp>
    </p:spTree>
    <p:extLst>
      <p:ext uri="{BB962C8B-B14F-4D97-AF65-F5344CB8AC3E}">
        <p14:creationId xmlns:p14="http://schemas.microsoft.com/office/powerpoint/2010/main" val="246316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8D21C-5273-48A6-8762-A1F02F1EFFA5}"/>
              </a:ext>
            </a:extLst>
          </p:cNvPr>
          <p:cNvSpPr>
            <a:spLocks noGrp="1"/>
          </p:cNvSpPr>
          <p:nvPr>
            <p:ph type="title"/>
          </p:nvPr>
        </p:nvSpPr>
        <p:spPr>
          <a:xfrm>
            <a:off x="720671" y="548640"/>
            <a:ext cx="3721437" cy="5431536"/>
          </a:xfrm>
        </p:spPr>
        <p:txBody>
          <a:bodyPr>
            <a:normAutofit/>
          </a:bodyPr>
          <a:lstStyle/>
          <a:p>
            <a:r>
              <a:rPr lang="en-US" sz="3400" b="1" dirty="0">
                <a:latin typeface="Arial" panose="020B0604020202020204" pitchFamily="34" charset="0"/>
                <a:cs typeface="Arial" panose="020B0604020202020204" pitchFamily="34" charset="0"/>
              </a:rPr>
              <a:t>OVERVIEW OF COAP/COSSAP</a:t>
            </a:r>
            <a:br>
              <a:rPr lang="en-US" sz="3400" b="1" dirty="0">
                <a:latin typeface="Arial" panose="020B0604020202020204" pitchFamily="34" charset="0"/>
                <a:cs typeface="Arial" panose="020B0604020202020204" pitchFamily="34" charset="0"/>
              </a:rPr>
            </a:br>
            <a:r>
              <a:rPr lang="en-US" sz="1600" dirty="0">
                <a:latin typeface="Calibri" panose="020F0502020204030204" pitchFamily="34" charset="0"/>
                <a:ea typeface="Calibri" panose="020F0502020204030204" pitchFamily="34" charset="0"/>
                <a:cs typeface="Times New Roman" panose="02020603050405020304" pitchFamily="18" charset="0"/>
              </a:rPr>
              <a:t>Federal Awards 2018, 2019, and 2020</a:t>
            </a:r>
            <a:endParaRPr lang="en-US" sz="1600" b="1" dirty="0">
              <a:latin typeface="Arial" panose="020B0604020202020204" pitchFamily="34" charset="0"/>
              <a:cs typeface="Arial" panose="020B0604020202020204" pitchFamily="34" charset="0"/>
            </a:endParaRPr>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E184F9C3-8187-4710-ABFE-7EC5AEAC2B61}"/>
              </a:ext>
            </a:extLst>
          </p:cNvPr>
          <p:cNvSpPr>
            <a:spLocks noGrp="1"/>
          </p:cNvSpPr>
          <p:nvPr>
            <p:ph idx="1"/>
          </p:nvPr>
        </p:nvSpPr>
        <p:spPr>
          <a:xfrm>
            <a:off x="5126418" y="552091"/>
            <a:ext cx="6224335" cy="5431536"/>
          </a:xfrm>
        </p:spPr>
        <p:txBody>
          <a:bodyPr anchor="ctr">
            <a:normAutofit/>
          </a:bodyPr>
          <a:lstStyle/>
          <a:p>
            <a:pPr marL="742950" marR="0" lvl="1" indent="-285750">
              <a:spcBef>
                <a:spcPts val="0"/>
              </a:spcBef>
              <a:spcAft>
                <a:spcPts val="0"/>
              </a:spcAft>
              <a:buFont typeface="Courier New" panose="02070309020205020404" pitchFamily="49" charset="0"/>
              <a:buChar char="o"/>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cs typeface="Times New Roman" panose="02020603050405020304" pitchFamily="18" charset="0"/>
              </a:rPr>
              <a:t>Comprehensive Statewide Strategic Plan (COAP Category 4)</a:t>
            </a:r>
          </a:p>
          <a:p>
            <a:pPr marL="742950" marR="0" lvl="1" indent="-285750">
              <a:spcBef>
                <a:spcPts val="0"/>
              </a:spcBef>
              <a:spcAft>
                <a:spcPts val="0"/>
              </a:spcAft>
              <a:buFont typeface="Courier New" panose="02070309020205020404" pitchFamily="49" charset="0"/>
              <a:buChar char="o"/>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cs typeface="Times New Roman" panose="02020603050405020304" pitchFamily="18" charset="0"/>
              </a:rPr>
              <a:t>COAP 4 Requirements Based on Statewide Strategic Plan </a:t>
            </a:r>
          </a:p>
          <a:p>
            <a:pPr marL="742950" marR="0" lvl="1" indent="-285750">
              <a:spcBef>
                <a:spcPts val="0"/>
              </a:spcBef>
              <a:spcAft>
                <a:spcPts val="0"/>
              </a:spcAft>
              <a:buFont typeface="Courier New" panose="02070309020205020404" pitchFamily="49" charset="0"/>
              <a:buChar char="o"/>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cs typeface="Times New Roman" panose="02020603050405020304" pitchFamily="18" charset="0"/>
              </a:rPr>
              <a:t>Category 2 Peer to Peer Program</a:t>
            </a:r>
          </a:p>
          <a:p>
            <a:pPr marL="457200" marR="0" lvl="1" indent="0">
              <a:spcBef>
                <a:spcPts val="0"/>
              </a:spcBef>
              <a:spcAft>
                <a:spcPts val="0"/>
              </a:spcAft>
              <a:buNone/>
            </a:pPr>
            <a:endParaRPr lang="en-US" sz="2200" dirty="0"/>
          </a:p>
        </p:txBody>
      </p:sp>
      <p:sp>
        <p:nvSpPr>
          <p:cNvPr id="4" name="Slide Number Placeholder 3">
            <a:extLst>
              <a:ext uri="{FF2B5EF4-FFF2-40B4-BE49-F238E27FC236}">
                <a16:creationId xmlns:a16="http://schemas.microsoft.com/office/drawing/2014/main" id="{324DBCF2-DFD0-44A8-BAD5-AB1649F754FD}"/>
              </a:ext>
            </a:extLst>
          </p:cNvPr>
          <p:cNvSpPr>
            <a:spLocks noGrp="1"/>
          </p:cNvSpPr>
          <p:nvPr>
            <p:ph type="sldNum" sz="quarter" idx="12"/>
          </p:nvPr>
        </p:nvSpPr>
        <p:spPr>
          <a:xfrm>
            <a:off x="8610600" y="6356350"/>
            <a:ext cx="2743200" cy="365125"/>
          </a:xfrm>
        </p:spPr>
        <p:txBody>
          <a:bodyPr>
            <a:normAutofit/>
          </a:bodyPr>
          <a:lstStyle/>
          <a:p>
            <a:pPr>
              <a:spcAft>
                <a:spcPts val="600"/>
              </a:spcAft>
            </a:pPr>
            <a:fld id="{6D22F896-40B5-4ADD-8801-0D06FADFA095}" type="slidenum">
              <a:rPr lang="en-US" smtClean="0"/>
              <a:pPr>
                <a:spcAft>
                  <a:spcPts val="600"/>
                </a:spcAft>
              </a:pPr>
              <a:t>4</a:t>
            </a:fld>
            <a:endParaRPr lang="en-US"/>
          </a:p>
        </p:txBody>
      </p:sp>
    </p:spTree>
    <p:extLst>
      <p:ext uri="{BB962C8B-B14F-4D97-AF65-F5344CB8AC3E}">
        <p14:creationId xmlns:p14="http://schemas.microsoft.com/office/powerpoint/2010/main" val="159531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91490B-B8DC-4141-975C-6B5E71B3F1CF}"/>
              </a:ext>
            </a:extLst>
          </p:cNvPr>
          <p:cNvSpPr>
            <a:spLocks noGrp="1"/>
          </p:cNvSpPr>
          <p:nvPr>
            <p:ph type="sldNum" sz="quarter" idx="12"/>
          </p:nvPr>
        </p:nvSpPr>
        <p:spPr>
          <a:xfrm>
            <a:off x="8610600" y="6356350"/>
            <a:ext cx="2743200" cy="365125"/>
          </a:xfrm>
        </p:spPr>
        <p:txBody>
          <a:bodyPr>
            <a:normAutofit/>
          </a:bodyPr>
          <a:lstStyle/>
          <a:p>
            <a:pPr>
              <a:spcAft>
                <a:spcPts val="600"/>
              </a:spcAft>
            </a:pPr>
            <a:fld id="{6D22F896-40B5-4ADD-8801-0D06FADFA095}" type="slidenum">
              <a:rPr lang="en-US" smtClean="0"/>
              <a:pPr>
                <a:spcAft>
                  <a:spcPts val="600"/>
                </a:spcAft>
              </a:pPr>
              <a:t>5</a:t>
            </a:fld>
            <a:endParaRPr lang="en-US"/>
          </a:p>
        </p:txBody>
      </p:sp>
      <p:graphicFrame>
        <p:nvGraphicFramePr>
          <p:cNvPr id="5" name="Table 4">
            <a:extLst>
              <a:ext uri="{FF2B5EF4-FFF2-40B4-BE49-F238E27FC236}">
                <a16:creationId xmlns:a16="http://schemas.microsoft.com/office/drawing/2014/main" id="{51C5B660-4E1F-403A-9E3E-BB976FC594EA}"/>
              </a:ext>
            </a:extLst>
          </p:cNvPr>
          <p:cNvGraphicFramePr>
            <a:graphicFrameLocks noGrp="1"/>
          </p:cNvGraphicFramePr>
          <p:nvPr>
            <p:extLst>
              <p:ext uri="{D42A27DB-BD31-4B8C-83A1-F6EECF244321}">
                <p14:modId xmlns:p14="http://schemas.microsoft.com/office/powerpoint/2010/main" val="550562387"/>
              </p:ext>
            </p:extLst>
          </p:nvPr>
        </p:nvGraphicFramePr>
        <p:xfrm>
          <a:off x="643467" y="743826"/>
          <a:ext cx="10905067" cy="5370349"/>
        </p:xfrm>
        <a:graphic>
          <a:graphicData uri="http://schemas.openxmlformats.org/drawingml/2006/table">
            <a:tbl>
              <a:tblPr firstRow="1" firstCol="1" bandRow="1">
                <a:tableStyleId>{8799B23B-EC83-4686-B30A-512413B5E67A}</a:tableStyleId>
              </a:tblPr>
              <a:tblGrid>
                <a:gridCol w="5643747">
                  <a:extLst>
                    <a:ext uri="{9D8B030D-6E8A-4147-A177-3AD203B41FA5}">
                      <a16:colId xmlns:a16="http://schemas.microsoft.com/office/drawing/2014/main" val="679138064"/>
                    </a:ext>
                  </a:extLst>
                </a:gridCol>
                <a:gridCol w="5261320">
                  <a:extLst>
                    <a:ext uri="{9D8B030D-6E8A-4147-A177-3AD203B41FA5}">
                      <a16:colId xmlns:a16="http://schemas.microsoft.com/office/drawing/2014/main" val="599644555"/>
                    </a:ext>
                  </a:extLst>
                </a:gridCol>
              </a:tblGrid>
              <a:tr h="362769">
                <a:tc>
                  <a:txBody>
                    <a:bodyPr/>
                    <a:lstStyle/>
                    <a:p>
                      <a:pPr marL="0" marR="73660" algn="ctr" eaLnBrk="0" hangingPunct="0">
                        <a:lnSpc>
                          <a:spcPct val="115000"/>
                        </a:lnSpc>
                        <a:spcBef>
                          <a:spcPts val="0"/>
                        </a:spcBef>
                        <a:spcAft>
                          <a:spcPts val="0"/>
                        </a:spcAft>
                      </a:pPr>
                      <a:r>
                        <a:rPr lang="en-US" sz="2000" dirty="0">
                          <a:effectLst/>
                        </a:rPr>
                        <a:t>COAP/COSSAP Strategic Plan Priorities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tc>
                <a:tc>
                  <a:txBody>
                    <a:bodyPr/>
                    <a:lstStyle/>
                    <a:p>
                      <a:pPr marL="0" marR="73660" algn="ctr" eaLnBrk="0" hangingPunct="0">
                        <a:lnSpc>
                          <a:spcPct val="115000"/>
                        </a:lnSpc>
                        <a:spcBef>
                          <a:spcPts val="0"/>
                        </a:spcBef>
                        <a:spcAft>
                          <a:spcPts val="0"/>
                        </a:spcAft>
                      </a:pPr>
                      <a:r>
                        <a:rPr lang="en-US" sz="2000">
                          <a:effectLst/>
                        </a:rPr>
                        <a:t>COAP/COSSAP Overall Goals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tc>
                <a:extLst>
                  <a:ext uri="{0D108BD9-81ED-4DB2-BD59-A6C34878D82A}">
                    <a16:rowId xmlns:a16="http://schemas.microsoft.com/office/drawing/2014/main" val="1369925847"/>
                  </a:ext>
                </a:extLst>
              </a:tr>
              <a:tr h="940184">
                <a:tc>
                  <a:txBody>
                    <a:bodyPr/>
                    <a:lstStyle/>
                    <a:p>
                      <a:pPr marL="0" marR="73660" eaLnBrk="0" hangingPunct="0">
                        <a:lnSpc>
                          <a:spcPct val="115000"/>
                        </a:lnSpc>
                        <a:spcBef>
                          <a:spcPts val="0"/>
                        </a:spcBef>
                        <a:spcAft>
                          <a:spcPts val="0"/>
                        </a:spcAft>
                      </a:pPr>
                      <a:r>
                        <a:rPr lang="en-US" sz="1700">
                          <a:effectLst/>
                        </a:rPr>
                        <a:t>Priority 1: Stigma</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tc>
                <a:tc>
                  <a:txBody>
                    <a:bodyPr/>
                    <a:lstStyle/>
                    <a:p>
                      <a:pPr marL="0" marR="73660" eaLnBrk="0" hangingPunct="0">
                        <a:lnSpc>
                          <a:spcPct val="115000"/>
                        </a:lnSpc>
                        <a:spcBef>
                          <a:spcPts val="0"/>
                        </a:spcBef>
                        <a:spcAft>
                          <a:spcPts val="0"/>
                        </a:spcAft>
                      </a:pPr>
                      <a:r>
                        <a:rPr lang="en-US" sz="1700">
                          <a:effectLst/>
                        </a:rPr>
                        <a:t>Goal 1: Reduce stigma associated with persons with substance use disorders through law enforcement and community education efforts.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nchor="ctr"/>
                </a:tc>
                <a:extLst>
                  <a:ext uri="{0D108BD9-81ED-4DB2-BD59-A6C34878D82A}">
                    <a16:rowId xmlns:a16="http://schemas.microsoft.com/office/drawing/2014/main" val="2545606829"/>
                  </a:ext>
                </a:extLst>
              </a:tr>
              <a:tr h="1246843">
                <a:tc>
                  <a:txBody>
                    <a:bodyPr/>
                    <a:lstStyle/>
                    <a:p>
                      <a:pPr marL="0" marR="73660" eaLnBrk="0" hangingPunct="0">
                        <a:lnSpc>
                          <a:spcPct val="115000"/>
                        </a:lnSpc>
                        <a:spcBef>
                          <a:spcPts val="0"/>
                        </a:spcBef>
                        <a:spcAft>
                          <a:spcPts val="0"/>
                        </a:spcAft>
                      </a:pPr>
                      <a:r>
                        <a:rPr lang="en-US" sz="1700">
                          <a:effectLst/>
                        </a:rPr>
                        <a:t>Priority 2: Support and Recovery Services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tc>
                <a:tc>
                  <a:txBody>
                    <a:bodyPr/>
                    <a:lstStyle/>
                    <a:p>
                      <a:pPr marL="0" marR="73660" eaLnBrk="0" hangingPunct="0">
                        <a:lnSpc>
                          <a:spcPct val="115000"/>
                        </a:lnSpc>
                        <a:spcBef>
                          <a:spcPts val="0"/>
                        </a:spcBef>
                        <a:spcAft>
                          <a:spcPts val="0"/>
                        </a:spcAft>
                      </a:pPr>
                      <a:r>
                        <a:rPr lang="en-US" sz="1700" dirty="0">
                          <a:effectLst/>
                        </a:rPr>
                        <a:t>Goal 2: Increase substance use disorder treatment</a:t>
                      </a:r>
                    </a:p>
                    <a:p>
                      <a:pPr marL="0" marR="73660" eaLnBrk="0" hangingPunct="0">
                        <a:lnSpc>
                          <a:spcPct val="115000"/>
                        </a:lnSpc>
                        <a:spcBef>
                          <a:spcPts val="0"/>
                        </a:spcBef>
                        <a:spcAft>
                          <a:spcPts val="0"/>
                        </a:spcAft>
                      </a:pPr>
                      <a:r>
                        <a:rPr lang="en-US" sz="1700" dirty="0">
                          <a:effectLst/>
                        </a:rPr>
                        <a:t>support for justice-involved persons and their families.</a:t>
                      </a:r>
                    </a:p>
                    <a:p>
                      <a:pPr marL="0" marR="73660" eaLnBrk="0" hangingPunct="0">
                        <a:lnSpc>
                          <a:spcPct val="115000"/>
                        </a:lnSpc>
                        <a:spcBef>
                          <a:spcPts val="0"/>
                        </a:spcBef>
                        <a:spcAft>
                          <a:spcPts val="0"/>
                        </a:spcAft>
                      </a:pPr>
                      <a:r>
                        <a:rPr lang="en-US" sz="1700" dirty="0">
                          <a:effectLst/>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nchor="ctr"/>
                </a:tc>
                <a:extLst>
                  <a:ext uri="{0D108BD9-81ED-4DB2-BD59-A6C34878D82A}">
                    <a16:rowId xmlns:a16="http://schemas.microsoft.com/office/drawing/2014/main" val="2046504446"/>
                  </a:ext>
                </a:extLst>
              </a:tr>
              <a:tr h="940184">
                <a:tc>
                  <a:txBody>
                    <a:bodyPr/>
                    <a:lstStyle/>
                    <a:p>
                      <a:pPr marL="0" marR="73660" eaLnBrk="0" hangingPunct="0">
                        <a:lnSpc>
                          <a:spcPct val="115000"/>
                        </a:lnSpc>
                        <a:spcBef>
                          <a:spcPts val="0"/>
                        </a:spcBef>
                        <a:spcAft>
                          <a:spcPts val="0"/>
                        </a:spcAft>
                      </a:pPr>
                      <a:r>
                        <a:rPr lang="en-US" sz="1700">
                          <a:effectLst/>
                        </a:rPr>
                        <a:t>Priority 3: Overdose Response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tc>
                <a:tc>
                  <a:txBody>
                    <a:bodyPr/>
                    <a:lstStyle/>
                    <a:p>
                      <a:pPr marL="0" marR="73660" eaLnBrk="0" hangingPunct="0">
                        <a:lnSpc>
                          <a:spcPct val="115000"/>
                        </a:lnSpc>
                        <a:spcBef>
                          <a:spcPts val="0"/>
                        </a:spcBef>
                        <a:spcAft>
                          <a:spcPts val="0"/>
                        </a:spcAft>
                      </a:pPr>
                      <a:r>
                        <a:rPr lang="en-US" sz="1700">
                          <a:effectLst/>
                        </a:rPr>
                        <a:t>Goal 3: Improve overdose investigation response by law enforcement agency personnel.</a:t>
                      </a:r>
                    </a:p>
                    <a:p>
                      <a:pPr marL="0" marR="73660" eaLnBrk="0" hangingPunct="0">
                        <a:lnSpc>
                          <a:spcPct val="115000"/>
                        </a:lnSpc>
                        <a:spcBef>
                          <a:spcPts val="0"/>
                        </a:spcBef>
                        <a:spcAft>
                          <a:spcPts val="0"/>
                        </a:spcAft>
                      </a:pPr>
                      <a:r>
                        <a:rPr lang="en-US" sz="1700">
                          <a:effectLst/>
                        </a:rPr>
                        <a: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nchor="ctr"/>
                </a:tc>
                <a:extLst>
                  <a:ext uri="{0D108BD9-81ED-4DB2-BD59-A6C34878D82A}">
                    <a16:rowId xmlns:a16="http://schemas.microsoft.com/office/drawing/2014/main" val="1521713204"/>
                  </a:ext>
                </a:extLst>
              </a:tr>
              <a:tr h="1246843">
                <a:tc>
                  <a:txBody>
                    <a:bodyPr/>
                    <a:lstStyle/>
                    <a:p>
                      <a:pPr marL="0" marR="73660" eaLnBrk="0" hangingPunct="0">
                        <a:lnSpc>
                          <a:spcPct val="115000"/>
                        </a:lnSpc>
                        <a:spcBef>
                          <a:spcPts val="0"/>
                        </a:spcBef>
                        <a:spcAft>
                          <a:spcPts val="0"/>
                        </a:spcAft>
                      </a:pPr>
                      <a:r>
                        <a:rPr lang="en-US" sz="1700">
                          <a:effectLst/>
                        </a:rPr>
                        <a:t>Priority 4: Law Enforcement Capacity Building</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tc>
                <a:tc>
                  <a:txBody>
                    <a:bodyPr/>
                    <a:lstStyle/>
                    <a:p>
                      <a:pPr marL="0" marR="73660" eaLnBrk="0" hangingPunct="0">
                        <a:lnSpc>
                          <a:spcPct val="115000"/>
                        </a:lnSpc>
                        <a:spcBef>
                          <a:spcPts val="0"/>
                        </a:spcBef>
                        <a:spcAft>
                          <a:spcPts val="0"/>
                        </a:spcAft>
                      </a:pPr>
                      <a:r>
                        <a:rPr lang="en-US" sz="1700">
                          <a:effectLst/>
                        </a:rPr>
                        <a:t>Goal 4: Increase awareness about the opioid crisis and law enforcement/community strategies through building capacity and providing education.</a:t>
                      </a:r>
                    </a:p>
                    <a:p>
                      <a:pPr marL="0" marR="73660" eaLnBrk="0" hangingPunct="0">
                        <a:lnSpc>
                          <a:spcPct val="115000"/>
                        </a:lnSpc>
                        <a:spcBef>
                          <a:spcPts val="0"/>
                        </a:spcBef>
                        <a:spcAft>
                          <a:spcPts val="0"/>
                        </a:spcAft>
                      </a:pPr>
                      <a:r>
                        <a:rPr lang="en-US" sz="1700">
                          <a:effectLst/>
                        </a:rPr>
                        <a: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nchor="ctr"/>
                </a:tc>
                <a:extLst>
                  <a:ext uri="{0D108BD9-81ED-4DB2-BD59-A6C34878D82A}">
                    <a16:rowId xmlns:a16="http://schemas.microsoft.com/office/drawing/2014/main" val="1298763365"/>
                  </a:ext>
                </a:extLst>
              </a:tr>
              <a:tr h="633526">
                <a:tc>
                  <a:txBody>
                    <a:bodyPr/>
                    <a:lstStyle/>
                    <a:p>
                      <a:pPr marL="0" marR="73660" eaLnBrk="0" hangingPunct="0">
                        <a:lnSpc>
                          <a:spcPct val="115000"/>
                        </a:lnSpc>
                        <a:spcBef>
                          <a:spcPts val="0"/>
                        </a:spcBef>
                        <a:spcAft>
                          <a:spcPts val="0"/>
                        </a:spcAft>
                      </a:pPr>
                      <a:r>
                        <a:rPr lang="en-US" sz="1700">
                          <a:effectLst/>
                        </a:rPr>
                        <a:t>Priority 5: Data Collection</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tc>
                <a:tc>
                  <a:txBody>
                    <a:bodyPr/>
                    <a:lstStyle/>
                    <a:p>
                      <a:pPr marL="0" marR="73660" eaLnBrk="0" hangingPunct="0">
                        <a:lnSpc>
                          <a:spcPct val="115000"/>
                        </a:lnSpc>
                        <a:spcBef>
                          <a:spcPts val="0"/>
                        </a:spcBef>
                        <a:spcAft>
                          <a:spcPts val="0"/>
                        </a:spcAft>
                      </a:pPr>
                      <a:r>
                        <a:rPr lang="en-US" sz="1700" dirty="0">
                          <a:effectLst/>
                        </a:rPr>
                        <a:t>Goal 5: Enhance and/or build linkages across state and local level data collection systems.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74998" marR="74998" marT="0" marB="0" anchor="ctr"/>
                </a:tc>
                <a:extLst>
                  <a:ext uri="{0D108BD9-81ED-4DB2-BD59-A6C34878D82A}">
                    <a16:rowId xmlns:a16="http://schemas.microsoft.com/office/drawing/2014/main" val="3974452056"/>
                  </a:ext>
                </a:extLst>
              </a:tr>
            </a:tbl>
          </a:graphicData>
        </a:graphic>
      </p:graphicFrame>
    </p:spTree>
    <p:extLst>
      <p:ext uri="{BB962C8B-B14F-4D97-AF65-F5344CB8AC3E}">
        <p14:creationId xmlns:p14="http://schemas.microsoft.com/office/powerpoint/2010/main" val="223655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C2CEDD-A7EE-44A9-9DE0-264DA93D0DAC}"/>
              </a:ext>
            </a:extLst>
          </p:cNvPr>
          <p:cNvSpPr>
            <a:spLocks noGrp="1"/>
          </p:cNvSpPr>
          <p:nvPr>
            <p:ph type="title"/>
          </p:nvPr>
        </p:nvSpPr>
        <p:spPr>
          <a:xfrm>
            <a:off x="686834" y="1153572"/>
            <a:ext cx="3200400" cy="4461163"/>
          </a:xfrm>
        </p:spPr>
        <p:txBody>
          <a:bodyPr>
            <a:normAutofit/>
          </a:bodyPr>
          <a:lstStyle/>
          <a:p>
            <a:r>
              <a:rPr lang="en-US"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COAP 4 Requirements Based on Statewide Strategic Plan </a:t>
            </a:r>
            <a:br>
              <a:rPr lang="en-US" sz="4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100" b="1" dirty="0">
              <a:solidFill>
                <a:srgbClr val="FFFFFF"/>
              </a:solidFill>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9CAD479-030F-47C0-B6A6-8E26F22AEDFB}"/>
              </a:ext>
            </a:extLst>
          </p:cNvPr>
          <p:cNvSpPr>
            <a:spLocks noGrp="1"/>
          </p:cNvSpPr>
          <p:nvPr>
            <p:ph idx="1"/>
          </p:nvPr>
        </p:nvSpPr>
        <p:spPr>
          <a:xfrm>
            <a:off x="4447308" y="591344"/>
            <a:ext cx="6906491" cy="5585619"/>
          </a:xfrm>
        </p:spPr>
        <p:txBody>
          <a:bodyPr anchor="ctr">
            <a:normAutofit/>
          </a:bodyPr>
          <a:lstStyle/>
          <a:p>
            <a:r>
              <a:rPr lang="en-US" sz="1800" dirty="0"/>
              <a:t>The project must plan to serve a high need area (demonstrated in Problem Statement).</a:t>
            </a:r>
          </a:p>
          <a:p>
            <a:endParaRPr lang="en-US" sz="1800" dirty="0"/>
          </a:p>
          <a:p>
            <a:r>
              <a:rPr lang="en-US" sz="1800" dirty="0"/>
              <a:t>The Applicant must have a commitment to a project planning period for developing a Grant Action Plan. </a:t>
            </a:r>
            <a:r>
              <a:rPr lang="en-US" sz="1800" dirty="0">
                <a:highlight>
                  <a:srgbClr val="FFFF00"/>
                </a:highlight>
              </a:rPr>
              <a:t>(Community/Project Logic Model) </a:t>
            </a:r>
            <a:endParaRPr lang="en-US" sz="1800" i="1" dirty="0"/>
          </a:p>
          <a:p>
            <a:endParaRPr lang="en-US" sz="1800" dirty="0"/>
          </a:p>
          <a:p>
            <a:r>
              <a:rPr lang="en-US" sz="1800" dirty="0"/>
              <a:t>The Applicant must have a commitment to attend COAP Trainings/Webinars (Subgrant Administration, COAP Resource Training, etc.).</a:t>
            </a:r>
          </a:p>
          <a:p>
            <a:endParaRPr lang="en-US" sz="1800" dirty="0"/>
          </a:p>
          <a:p>
            <a:r>
              <a:rPr lang="en-US" sz="1800" dirty="0"/>
              <a:t>The Applicant must have a commitment to establishing </a:t>
            </a:r>
            <a:r>
              <a:rPr lang="en-US" sz="1800" dirty="0">
                <a:highlight>
                  <a:srgbClr val="FFFF00"/>
                </a:highlight>
              </a:rPr>
              <a:t>a diverse workgroup/taskforce </a:t>
            </a:r>
            <a:r>
              <a:rPr lang="en-US" sz="1800" dirty="0"/>
              <a:t>for opioid, stimulant, and substance misuse (including various community sectors). </a:t>
            </a:r>
            <a:r>
              <a:rPr lang="en-US" sz="1800" i="1" dirty="0"/>
              <a:t>Category 4 Only</a:t>
            </a:r>
          </a:p>
          <a:p>
            <a:endParaRPr lang="en-US" sz="1800" dirty="0"/>
          </a:p>
          <a:p>
            <a:r>
              <a:rPr lang="en-US" sz="1800" dirty="0"/>
              <a:t>The Applicant must be available to participate in cross-site training with the Department of Justice/Bureau of Justice Assistance (BJA) as well as peer-to-peer learning with other COAP subrecipients locally and nationally.</a:t>
            </a:r>
          </a:p>
          <a:p>
            <a:endParaRPr lang="en-US" sz="1800" dirty="0"/>
          </a:p>
        </p:txBody>
      </p:sp>
      <p:sp>
        <p:nvSpPr>
          <p:cNvPr id="4" name="Slide Number Placeholder 3">
            <a:extLst>
              <a:ext uri="{FF2B5EF4-FFF2-40B4-BE49-F238E27FC236}">
                <a16:creationId xmlns:a16="http://schemas.microsoft.com/office/drawing/2014/main" id="{46EE4047-22A0-4FEC-A0DB-C275E5040DD1}"/>
              </a:ext>
            </a:extLst>
          </p:cNvPr>
          <p:cNvSpPr>
            <a:spLocks noGrp="1"/>
          </p:cNvSpPr>
          <p:nvPr>
            <p:ph type="sldNum" sz="quarter" idx="12"/>
          </p:nvPr>
        </p:nvSpPr>
        <p:spPr>
          <a:xfrm>
            <a:off x="9541564" y="6356350"/>
            <a:ext cx="1812235" cy="365125"/>
          </a:xfrm>
        </p:spPr>
        <p:txBody>
          <a:bodyPr>
            <a:normAutofit/>
          </a:bodyPr>
          <a:lstStyle/>
          <a:p>
            <a:pPr>
              <a:spcAft>
                <a:spcPts val="600"/>
              </a:spcAft>
            </a:pPr>
            <a:fld id="{6D22F896-40B5-4ADD-8801-0D06FADFA095}" type="slidenum">
              <a:rPr lang="en-US" smtClean="0"/>
              <a:pPr>
                <a:spcAft>
                  <a:spcPts val="600"/>
                </a:spcAft>
              </a:pPr>
              <a:t>6</a:t>
            </a:fld>
            <a:endParaRPr lang="en-US"/>
          </a:p>
        </p:txBody>
      </p:sp>
    </p:spTree>
    <p:extLst>
      <p:ext uri="{BB962C8B-B14F-4D97-AF65-F5344CB8AC3E}">
        <p14:creationId xmlns:p14="http://schemas.microsoft.com/office/powerpoint/2010/main" val="242032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311C0-911D-4EC3-AEA8-494BD921EFFB}"/>
              </a:ext>
            </a:extLst>
          </p:cNvPr>
          <p:cNvSpPr>
            <a:spLocks noGrp="1"/>
          </p:cNvSpPr>
          <p:nvPr>
            <p:ph type="title"/>
          </p:nvPr>
        </p:nvSpPr>
        <p:spPr>
          <a:xfrm>
            <a:off x="838200" y="365125"/>
            <a:ext cx="10515600" cy="1325563"/>
          </a:xfrm>
        </p:spPr>
        <p:txBody>
          <a:bodyPr>
            <a:normAutofit/>
          </a:bodyPr>
          <a:lstStyle/>
          <a:p>
            <a:r>
              <a:rPr lang="en-US" sz="5400" b="1"/>
              <a:t>Continued….</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5A856C-1630-4FA9-9008-8505AF812495}"/>
              </a:ext>
            </a:extLst>
          </p:cNvPr>
          <p:cNvSpPr>
            <a:spLocks noGrp="1"/>
          </p:cNvSpPr>
          <p:nvPr>
            <p:ph idx="1"/>
          </p:nvPr>
        </p:nvSpPr>
        <p:spPr>
          <a:xfrm>
            <a:off x="838200" y="1929384"/>
            <a:ext cx="10515600" cy="4251960"/>
          </a:xfrm>
        </p:spPr>
        <p:txBody>
          <a:bodyPr>
            <a:normAutofit fontScale="92500"/>
          </a:bodyPr>
          <a:lstStyle/>
          <a:p>
            <a:r>
              <a:rPr lang="en-US" sz="2200" dirty="0"/>
              <a:t>The Applicant must have a commitment to focus on addressing fatal and non-fatal overdose incidences in its jurisdiction.</a:t>
            </a:r>
          </a:p>
          <a:p>
            <a:endParaRPr lang="en-US" sz="2200" dirty="0"/>
          </a:p>
          <a:p>
            <a:r>
              <a:rPr lang="en-US" sz="2200" dirty="0"/>
              <a:t>The project must have a focus on leading people to recovery and providing support to families and victims of fatal and non-fatal incidences of overdose.</a:t>
            </a:r>
          </a:p>
          <a:p>
            <a:endParaRPr lang="en-US" sz="2200" dirty="0"/>
          </a:p>
          <a:p>
            <a:r>
              <a:rPr lang="en-US" sz="2200" dirty="0"/>
              <a:t>The Applicant must report overdose incidence(s) to Overdose Detection Mapping Application Program (</a:t>
            </a:r>
            <a:r>
              <a:rPr lang="en-US" sz="2200" dirty="0">
                <a:highlight>
                  <a:srgbClr val="FFFF00"/>
                </a:highlight>
              </a:rPr>
              <a:t>ODMAP). </a:t>
            </a:r>
            <a:endParaRPr lang="en-US" sz="2200" dirty="0">
              <a:solidFill>
                <a:srgbClr val="FF0000"/>
              </a:solidFill>
              <a:highlight>
                <a:srgbClr val="FFFF00"/>
              </a:highlight>
            </a:endParaRPr>
          </a:p>
          <a:p>
            <a:pPr marL="0" indent="0">
              <a:buNone/>
            </a:pPr>
            <a:endParaRPr lang="en-US" sz="2200" dirty="0"/>
          </a:p>
          <a:p>
            <a:r>
              <a:rPr lang="en-US" sz="2400" dirty="0"/>
              <a:t>Applicants are highly recommended to contract and/or collaborate with a </a:t>
            </a:r>
            <a:r>
              <a:rPr lang="en-US" sz="2400" dirty="0">
                <a:highlight>
                  <a:srgbClr val="FFFF00"/>
                </a:highlight>
              </a:rPr>
              <a:t>Peer Recovery Specialist</a:t>
            </a:r>
            <a:r>
              <a:rPr lang="en-US" sz="2400" dirty="0"/>
              <a:t>(s) for family and victim support services. </a:t>
            </a:r>
            <a:r>
              <a:rPr lang="en-US" sz="2400" i="1" dirty="0"/>
              <a:t>(Required for Category 2 projects) </a:t>
            </a:r>
            <a:r>
              <a:rPr lang="en-US" sz="2000" i="1" dirty="0"/>
              <a:t>Respond when incident occurs and provide prevention, education, and awareness-Category 4</a:t>
            </a:r>
          </a:p>
          <a:p>
            <a:endParaRPr lang="en-US" sz="2200" i="1" dirty="0"/>
          </a:p>
          <a:p>
            <a:endParaRPr lang="en-US" sz="2200" dirty="0"/>
          </a:p>
        </p:txBody>
      </p:sp>
      <p:sp>
        <p:nvSpPr>
          <p:cNvPr id="4" name="Slide Number Placeholder 3">
            <a:extLst>
              <a:ext uri="{FF2B5EF4-FFF2-40B4-BE49-F238E27FC236}">
                <a16:creationId xmlns:a16="http://schemas.microsoft.com/office/drawing/2014/main" id="{74058246-F051-4886-9301-F8E7DE119FF8}"/>
              </a:ext>
            </a:extLst>
          </p:cNvPr>
          <p:cNvSpPr>
            <a:spLocks noGrp="1"/>
          </p:cNvSpPr>
          <p:nvPr>
            <p:ph type="sldNum" sz="quarter" idx="12"/>
          </p:nvPr>
        </p:nvSpPr>
        <p:spPr>
          <a:xfrm>
            <a:off x="8610600" y="6356350"/>
            <a:ext cx="2743200" cy="365125"/>
          </a:xfrm>
        </p:spPr>
        <p:txBody>
          <a:bodyPr>
            <a:normAutofit/>
          </a:bodyPr>
          <a:lstStyle/>
          <a:p>
            <a:pPr>
              <a:spcAft>
                <a:spcPts val="600"/>
              </a:spcAft>
            </a:pPr>
            <a:fld id="{6D22F896-40B5-4ADD-8801-0D06FADFA095}" type="slidenum">
              <a:rPr lang="en-US" smtClean="0"/>
              <a:pPr>
                <a:spcAft>
                  <a:spcPts val="600"/>
                </a:spcAft>
              </a:pPr>
              <a:t>7</a:t>
            </a:fld>
            <a:endParaRPr lang="en-US"/>
          </a:p>
        </p:txBody>
      </p:sp>
    </p:spTree>
    <p:extLst>
      <p:ext uri="{BB962C8B-B14F-4D97-AF65-F5344CB8AC3E}">
        <p14:creationId xmlns:p14="http://schemas.microsoft.com/office/powerpoint/2010/main" val="280638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A6A461-40F3-42F3-ADAC-90C25498F345}"/>
              </a:ext>
            </a:extLst>
          </p:cNvPr>
          <p:cNvSpPr>
            <a:spLocks noGrp="1"/>
          </p:cNvSpPr>
          <p:nvPr>
            <p:ph type="title"/>
          </p:nvPr>
        </p:nvSpPr>
        <p:spPr>
          <a:xfrm>
            <a:off x="838200" y="365125"/>
            <a:ext cx="10515600" cy="1325563"/>
          </a:xfrm>
        </p:spPr>
        <p:txBody>
          <a:bodyPr>
            <a:normAutofit/>
          </a:bodyPr>
          <a:lstStyle/>
          <a:p>
            <a:r>
              <a:rPr lang="en-US" sz="5400" b="1" dirty="0"/>
              <a:t>Category 2 Peer to Peer Program</a:t>
            </a:r>
          </a:p>
        </p:txBody>
      </p:sp>
      <p:sp>
        <p:nvSpPr>
          <p:cNvPr id="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A89026-B80B-462F-8666-DEB5354A0A12}"/>
              </a:ext>
            </a:extLst>
          </p:cNvPr>
          <p:cNvSpPr>
            <a:spLocks noGrp="1"/>
          </p:cNvSpPr>
          <p:nvPr>
            <p:ph idx="1"/>
          </p:nvPr>
        </p:nvSpPr>
        <p:spPr>
          <a:xfrm>
            <a:off x="838200" y="1929384"/>
            <a:ext cx="10515600" cy="4251960"/>
          </a:xfrm>
        </p:spPr>
        <p:txBody>
          <a:bodyPr>
            <a:normAutofit/>
          </a:bodyPr>
          <a:lstStyle/>
          <a:p>
            <a:r>
              <a:rPr lang="en-US" sz="2200" dirty="0">
                <a:highlight>
                  <a:srgbClr val="FFFF00"/>
                </a:highlight>
              </a:rPr>
              <a:t>Full-time investigator </a:t>
            </a:r>
            <a:r>
              <a:rPr lang="en-US" sz="2200" dirty="0"/>
              <a:t>(for field operations of fatal/non-fatal overdose incidents investigations)</a:t>
            </a:r>
          </a:p>
          <a:p>
            <a:pPr marL="0" indent="0">
              <a:buNone/>
            </a:pPr>
            <a:endParaRPr lang="en-US" sz="2200" dirty="0"/>
          </a:p>
          <a:p>
            <a:r>
              <a:rPr lang="en-US" sz="2200" dirty="0">
                <a:highlight>
                  <a:srgbClr val="FFFF00"/>
                </a:highlight>
              </a:rPr>
              <a:t>Contract a Peer Recovery Specialist(s) </a:t>
            </a:r>
            <a:r>
              <a:rPr lang="en-US" sz="2200" dirty="0"/>
              <a:t>for family and victim support services </a:t>
            </a:r>
            <a:r>
              <a:rPr lang="en-US" sz="2200" i="1" dirty="0"/>
              <a:t>(Respond when incident occurs with investigation Primary/ Secondary is prevention/education/awareness) </a:t>
            </a:r>
          </a:p>
          <a:p>
            <a:pPr marL="0" indent="0">
              <a:buNone/>
            </a:pPr>
            <a:endParaRPr lang="en-US" sz="2200" dirty="0"/>
          </a:p>
          <a:p>
            <a:r>
              <a:rPr lang="en-US" sz="2200" dirty="0">
                <a:highlight>
                  <a:srgbClr val="FFFF00"/>
                </a:highlight>
              </a:rPr>
              <a:t>Use the </a:t>
            </a:r>
            <a:r>
              <a:rPr lang="en-US" sz="2200" dirty="0" err="1">
                <a:highlight>
                  <a:srgbClr val="FFFF00"/>
                </a:highlight>
              </a:rPr>
              <a:t>Tru</a:t>
            </a:r>
            <a:r>
              <a:rPr lang="en-US" sz="2200" dirty="0">
                <a:highlight>
                  <a:srgbClr val="FFFF00"/>
                </a:highlight>
              </a:rPr>
              <a:t>-Narc analyzer </a:t>
            </a:r>
            <a:r>
              <a:rPr lang="en-US" sz="2200" dirty="0"/>
              <a:t>that will be provided by the State Drug Director Office and DFA-IGS and </a:t>
            </a:r>
            <a:r>
              <a:rPr lang="en-US" sz="2200" dirty="0">
                <a:highlight>
                  <a:srgbClr val="FFFF00"/>
                </a:highlight>
              </a:rPr>
              <a:t>report data </a:t>
            </a:r>
            <a:r>
              <a:rPr lang="en-US" sz="2200" dirty="0"/>
              <a:t>obtained as requested </a:t>
            </a:r>
          </a:p>
          <a:p>
            <a:endParaRPr lang="en-US" sz="2200" dirty="0"/>
          </a:p>
        </p:txBody>
      </p:sp>
      <p:sp>
        <p:nvSpPr>
          <p:cNvPr id="4" name="Slide Number Placeholder 3">
            <a:extLst>
              <a:ext uri="{FF2B5EF4-FFF2-40B4-BE49-F238E27FC236}">
                <a16:creationId xmlns:a16="http://schemas.microsoft.com/office/drawing/2014/main" id="{14274B38-465B-4975-BA77-93DDE1F324E2}"/>
              </a:ext>
            </a:extLst>
          </p:cNvPr>
          <p:cNvSpPr>
            <a:spLocks noGrp="1"/>
          </p:cNvSpPr>
          <p:nvPr>
            <p:ph type="sldNum" sz="quarter" idx="12"/>
          </p:nvPr>
        </p:nvSpPr>
        <p:spPr>
          <a:xfrm>
            <a:off x="8610600" y="6356350"/>
            <a:ext cx="2743200" cy="365125"/>
          </a:xfrm>
        </p:spPr>
        <p:txBody>
          <a:bodyPr>
            <a:normAutofit/>
          </a:bodyPr>
          <a:lstStyle/>
          <a:p>
            <a:pPr>
              <a:spcAft>
                <a:spcPts val="600"/>
              </a:spcAft>
            </a:pPr>
            <a:fld id="{6D22F896-40B5-4ADD-8801-0D06FADFA095}" type="slidenum">
              <a:rPr lang="en-US" smtClean="0"/>
              <a:pPr>
                <a:spcAft>
                  <a:spcPts val="600"/>
                </a:spcAft>
              </a:pPr>
              <a:t>8</a:t>
            </a:fld>
            <a:endParaRPr lang="en-US"/>
          </a:p>
        </p:txBody>
      </p:sp>
    </p:spTree>
    <p:extLst>
      <p:ext uri="{BB962C8B-B14F-4D97-AF65-F5344CB8AC3E}">
        <p14:creationId xmlns:p14="http://schemas.microsoft.com/office/powerpoint/2010/main" val="1182490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5BBCA-2194-46C3-B8B4-0CCD831ED35A}"/>
              </a:ext>
            </a:extLst>
          </p:cNvPr>
          <p:cNvSpPr>
            <a:spLocks noGrp="1"/>
          </p:cNvSpPr>
          <p:nvPr>
            <p:ph type="title"/>
          </p:nvPr>
        </p:nvSpPr>
        <p:spPr>
          <a:xfrm>
            <a:off x="640080" y="325369"/>
            <a:ext cx="4368602" cy="1956841"/>
          </a:xfrm>
        </p:spPr>
        <p:txBody>
          <a:bodyPr anchor="b">
            <a:normAutofit/>
          </a:bodyPr>
          <a:lstStyle/>
          <a:p>
            <a:r>
              <a:rPr lang="en-US" sz="5400">
                <a:effectLst/>
                <a:latin typeface="Calibri" panose="020F0502020204030204" pitchFamily="34" charset="0"/>
                <a:ea typeface="Calibri" panose="020F0502020204030204" pitchFamily="34" charset="0"/>
                <a:cs typeface="Times New Roman" panose="02020603050405020304" pitchFamily="18" charset="0"/>
              </a:rPr>
              <a:t>Important Dates</a:t>
            </a:r>
            <a:endParaRPr lang="en-US" sz="5400"/>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1718A3-7589-46E6-A4EA-CE45AF259F3D}"/>
              </a:ext>
            </a:extLst>
          </p:cNvPr>
          <p:cNvSpPr>
            <a:spLocks noGrp="1"/>
          </p:cNvSpPr>
          <p:nvPr>
            <p:ph idx="1"/>
          </p:nvPr>
        </p:nvSpPr>
        <p:spPr>
          <a:xfrm>
            <a:off x="640080" y="2872899"/>
            <a:ext cx="4243589" cy="3320668"/>
          </a:xfrm>
        </p:spPr>
        <p:txBody>
          <a:bodyPr>
            <a:normAutofit/>
          </a:bodyPr>
          <a:lstStyle/>
          <a:p>
            <a:r>
              <a:rPr lang="en-US" sz="2200" dirty="0"/>
              <a:t>Application Deadline: Wednesday, February 15, 2023</a:t>
            </a:r>
          </a:p>
          <a:p>
            <a:endParaRPr lang="en-US" sz="2200" dirty="0"/>
          </a:p>
          <a:p>
            <a:r>
              <a:rPr lang="en-US" sz="2200" dirty="0"/>
              <a:t>Tentative Project Period: March 1, 2023 to September 30, 2023</a:t>
            </a:r>
          </a:p>
        </p:txBody>
      </p:sp>
      <p:pic>
        <p:nvPicPr>
          <p:cNvPr id="5" name="Picture 4" descr="Red marker and calendar">
            <a:extLst>
              <a:ext uri="{FF2B5EF4-FFF2-40B4-BE49-F238E27FC236}">
                <a16:creationId xmlns:a16="http://schemas.microsoft.com/office/drawing/2014/main" id="{5A5D6291-61CB-4671-9724-F88F0E2E4A00}"/>
              </a:ext>
            </a:extLst>
          </p:cNvPr>
          <p:cNvPicPr>
            <a:picLocks noChangeAspect="1"/>
          </p:cNvPicPr>
          <p:nvPr/>
        </p:nvPicPr>
        <p:blipFill rotWithShape="1">
          <a:blip r:embed="rId2">
            <a:extLst>
              <a:ext uri="{28A0092B-C50C-407E-A947-70E740481C1C}">
                <a14:useLocalDpi xmlns:a14="http://schemas.microsoft.com/office/drawing/2010/main" val="0"/>
              </a:ext>
            </a:extLst>
          </a:blip>
          <a:srcRect l="9787" r="2326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5688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1334</Words>
  <Application>Microsoft Office PowerPoint</Application>
  <PresentationFormat>Widescreen</PresentationFormat>
  <Paragraphs>149</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Symbol</vt:lpstr>
      <vt:lpstr>Office Theme</vt:lpstr>
      <vt:lpstr> COAP /COSSAP: Category 2 and Category 4  RFA Development Workshop  Project Period: March 1, 2023 – September 30, 2023  </vt:lpstr>
      <vt:lpstr>AGENDA - TOPICS</vt:lpstr>
      <vt:lpstr>Contact  Information</vt:lpstr>
      <vt:lpstr>OVERVIEW OF COAP/COSSAP Federal Awards 2018, 2019, and 2020</vt:lpstr>
      <vt:lpstr>PowerPoint Presentation</vt:lpstr>
      <vt:lpstr>COAP 4 Requirements Based on Statewide Strategic Plan  </vt:lpstr>
      <vt:lpstr>Continued….</vt:lpstr>
      <vt:lpstr>Category 2 Peer to Peer Program</vt:lpstr>
      <vt:lpstr>Important Dates</vt:lpstr>
      <vt:lpstr>Solicitation: Comprehensive Opioid Abuse Site-Based Program (COAP) COAP - (RFA)</vt:lpstr>
      <vt:lpstr> SUBMISSION INSTRUCTIONS  </vt:lpstr>
      <vt:lpstr>Application Documents to Submit</vt:lpstr>
      <vt:lpstr>CLEARINGHOUSE SUBMISSION (STATE AND LOCAL) REQUIREMENT</vt:lpstr>
      <vt:lpstr>Review Process &amp; Award Notification</vt:lpstr>
      <vt:lpstr>Resources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COAP/COSSAP: Category 2 and 4  Subgrantee Workshop  Project Period: March 1, 2023 – September 30, 2023</dc:title>
  <dc:creator>Letha Bell</dc:creator>
  <cp:lastModifiedBy>Letha Bell</cp:lastModifiedBy>
  <cp:revision>19</cp:revision>
  <dcterms:created xsi:type="dcterms:W3CDTF">2023-01-24T22:36:17Z</dcterms:created>
  <dcterms:modified xsi:type="dcterms:W3CDTF">2023-01-25T22:06:04Z</dcterms:modified>
</cp:coreProperties>
</file>