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671" r:id="rId1"/>
  </p:sldMasterIdLst>
  <p:sldIdLst>
    <p:sldId id="256" r:id="rId2"/>
    <p:sldId id="257" r:id="rId3"/>
    <p:sldId id="258" r:id="rId4"/>
    <p:sldId id="268" r:id="rId5"/>
    <p:sldId id="267" r:id="rId6"/>
    <p:sldId id="269" r:id="rId7"/>
    <p:sldId id="273" r:id="rId8"/>
    <p:sldId id="270" r:id="rId9"/>
    <p:sldId id="274" r:id="rId10"/>
    <p:sldId id="271" r:id="rId11"/>
    <p:sldId id="275" r:id="rId12"/>
    <p:sldId id="282" r:id="rId13"/>
    <p:sldId id="283" r:id="rId14"/>
    <p:sldId id="284" r:id="rId15"/>
    <p:sldId id="285" r:id="rId16"/>
    <p:sldId id="286" r:id="rId17"/>
    <p:sldId id="303" r:id="rId18"/>
    <p:sldId id="260" r:id="rId19"/>
    <p:sldId id="259" r:id="rId20"/>
    <p:sldId id="277" r:id="rId21"/>
    <p:sldId id="276" r:id="rId22"/>
    <p:sldId id="263" r:id="rId23"/>
    <p:sldId id="262" r:id="rId24"/>
    <p:sldId id="264" r:id="rId25"/>
    <p:sldId id="265" r:id="rId26"/>
    <p:sldId id="278" r:id="rId27"/>
    <p:sldId id="279" r:id="rId28"/>
    <p:sldId id="287" r:id="rId29"/>
    <p:sldId id="300" r:id="rId30"/>
    <p:sldId id="302" r:id="rId31"/>
    <p:sldId id="289" r:id="rId32"/>
    <p:sldId id="290" r:id="rId33"/>
    <p:sldId id="288" r:id="rId34"/>
    <p:sldId id="291" r:id="rId35"/>
    <p:sldId id="292" r:id="rId36"/>
    <p:sldId id="293" r:id="rId37"/>
    <p:sldId id="294" r:id="rId38"/>
    <p:sldId id="295" r:id="rId39"/>
    <p:sldId id="296" r:id="rId40"/>
    <p:sldId id="297" r:id="rId41"/>
    <p:sldId id="298" r:id="rId42"/>
    <p:sldId id="299" r:id="rId43"/>
    <p:sldId id="280" r:id="rId44"/>
    <p:sldId id="281"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1CEBB3-F7ED-490B-BC6D-BBBF531A40D8}" type="doc">
      <dgm:prSet loTypeId="urn:microsoft.com/office/officeart/2005/8/layout/matrix3" loCatId="matrix" qsTypeId="urn:microsoft.com/office/officeart/2005/8/quickstyle/simple4" qsCatId="simple" csTypeId="urn:microsoft.com/office/officeart/2005/8/colors/colorful5" csCatId="colorful" phldr="1"/>
      <dgm:spPr/>
      <dgm:t>
        <a:bodyPr/>
        <a:lstStyle/>
        <a:p>
          <a:endParaRPr lang="en-US"/>
        </a:p>
      </dgm:t>
    </dgm:pt>
    <dgm:pt modelId="{1631D154-6914-4BB1-A2D1-D05D62883BCD}">
      <dgm:prSet/>
      <dgm:spPr>
        <a:solidFill>
          <a:schemeClr val="bg1"/>
        </a:solidFill>
      </dgm:spPr>
      <dgm:t>
        <a:bodyPr/>
        <a:lstStyle/>
        <a:p>
          <a:r>
            <a:rPr lang="en-US" dirty="0"/>
            <a:t>Please silence your cell phones</a:t>
          </a:r>
        </a:p>
      </dgm:t>
    </dgm:pt>
    <dgm:pt modelId="{34360324-C113-47A1-BE1B-5DED16A58926}" type="parTrans" cxnId="{57DC9256-BFBE-43D4-8054-C329C228B88D}">
      <dgm:prSet/>
      <dgm:spPr/>
      <dgm:t>
        <a:bodyPr/>
        <a:lstStyle/>
        <a:p>
          <a:endParaRPr lang="en-US"/>
        </a:p>
      </dgm:t>
    </dgm:pt>
    <dgm:pt modelId="{33430DB2-EA4B-400A-85EB-21764CDC6888}" type="sibTrans" cxnId="{57DC9256-BFBE-43D4-8054-C329C228B88D}">
      <dgm:prSet/>
      <dgm:spPr/>
      <dgm:t>
        <a:bodyPr/>
        <a:lstStyle/>
        <a:p>
          <a:endParaRPr lang="en-US"/>
        </a:p>
      </dgm:t>
    </dgm:pt>
    <dgm:pt modelId="{C8C3B8AB-9F56-4554-807E-4720193DCCAE}">
      <dgm:prSet/>
      <dgm:spPr>
        <a:solidFill>
          <a:schemeClr val="bg1"/>
        </a:solidFill>
      </dgm:spPr>
      <dgm:t>
        <a:bodyPr/>
        <a:lstStyle/>
        <a:p>
          <a:r>
            <a:rPr lang="en-US" dirty="0"/>
            <a:t>Feel free to ask questions</a:t>
          </a:r>
        </a:p>
      </dgm:t>
    </dgm:pt>
    <dgm:pt modelId="{39964DBE-5116-4B3C-972F-3CA604705296}" type="parTrans" cxnId="{DD174E48-6F50-40FA-AB89-4F9BDBA72670}">
      <dgm:prSet/>
      <dgm:spPr/>
      <dgm:t>
        <a:bodyPr/>
        <a:lstStyle/>
        <a:p>
          <a:endParaRPr lang="en-US"/>
        </a:p>
      </dgm:t>
    </dgm:pt>
    <dgm:pt modelId="{2EACB57C-EB49-456F-B639-F8B63287B8BE}" type="sibTrans" cxnId="{DD174E48-6F50-40FA-AB89-4F9BDBA72670}">
      <dgm:prSet/>
      <dgm:spPr/>
      <dgm:t>
        <a:bodyPr/>
        <a:lstStyle/>
        <a:p>
          <a:endParaRPr lang="en-US"/>
        </a:p>
      </dgm:t>
    </dgm:pt>
    <dgm:pt modelId="{78DD4162-2329-4C4D-9458-DF360637C497}">
      <dgm:prSet/>
      <dgm:spPr>
        <a:solidFill>
          <a:schemeClr val="bg1"/>
        </a:solidFill>
      </dgm:spPr>
      <dgm:t>
        <a:bodyPr/>
        <a:lstStyle/>
        <a:p>
          <a:r>
            <a:rPr lang="en-US" dirty="0"/>
            <a:t>Restrooms</a:t>
          </a:r>
        </a:p>
      </dgm:t>
    </dgm:pt>
    <dgm:pt modelId="{BF0C83BF-D157-4C9A-A953-FB3326437A40}" type="parTrans" cxnId="{B88C749A-396B-4F93-8DC6-C4013A6568C2}">
      <dgm:prSet/>
      <dgm:spPr/>
      <dgm:t>
        <a:bodyPr/>
        <a:lstStyle/>
        <a:p>
          <a:endParaRPr lang="en-US"/>
        </a:p>
      </dgm:t>
    </dgm:pt>
    <dgm:pt modelId="{26746D58-21F1-49EA-85A5-4F5FCC7F5147}" type="sibTrans" cxnId="{B88C749A-396B-4F93-8DC6-C4013A6568C2}">
      <dgm:prSet/>
      <dgm:spPr/>
      <dgm:t>
        <a:bodyPr/>
        <a:lstStyle/>
        <a:p>
          <a:endParaRPr lang="en-US"/>
        </a:p>
      </dgm:t>
    </dgm:pt>
    <dgm:pt modelId="{1F75C70B-E89A-469E-990D-6E04AF5E8BAD}">
      <dgm:prSet/>
      <dgm:spPr>
        <a:solidFill>
          <a:schemeClr val="bg1"/>
        </a:solidFill>
      </dgm:spPr>
      <dgm:t>
        <a:bodyPr/>
        <a:lstStyle/>
        <a:p>
          <a:r>
            <a:rPr lang="en-US" dirty="0"/>
            <a:t>No food</a:t>
          </a:r>
        </a:p>
      </dgm:t>
    </dgm:pt>
    <dgm:pt modelId="{21ED7036-D6CB-4AFA-8F37-3ED0DE431363}" type="parTrans" cxnId="{E69B17D2-77B8-473D-9CEB-4313FE72F7B5}">
      <dgm:prSet/>
      <dgm:spPr/>
      <dgm:t>
        <a:bodyPr/>
        <a:lstStyle/>
        <a:p>
          <a:endParaRPr lang="en-US"/>
        </a:p>
      </dgm:t>
    </dgm:pt>
    <dgm:pt modelId="{D8760968-49F3-4308-83BC-D62D99C3DA47}" type="sibTrans" cxnId="{E69B17D2-77B8-473D-9CEB-4313FE72F7B5}">
      <dgm:prSet/>
      <dgm:spPr/>
      <dgm:t>
        <a:bodyPr/>
        <a:lstStyle/>
        <a:p>
          <a:endParaRPr lang="en-US"/>
        </a:p>
      </dgm:t>
    </dgm:pt>
    <dgm:pt modelId="{DC55B172-AECC-4892-8174-E230D51EF629}" type="pres">
      <dgm:prSet presAssocID="{D71CEBB3-F7ED-490B-BC6D-BBBF531A40D8}" presName="matrix" presStyleCnt="0">
        <dgm:presLayoutVars>
          <dgm:chMax val="1"/>
          <dgm:dir/>
          <dgm:resizeHandles val="exact"/>
        </dgm:presLayoutVars>
      </dgm:prSet>
      <dgm:spPr/>
    </dgm:pt>
    <dgm:pt modelId="{4674CD49-455B-415F-B905-5A35F6049890}" type="pres">
      <dgm:prSet presAssocID="{D71CEBB3-F7ED-490B-BC6D-BBBF531A40D8}" presName="diamond" presStyleLbl="bgShp" presStyleIdx="0" presStyleCnt="1"/>
      <dgm:spPr>
        <a:gradFill rotWithShape="0">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a:scene3d>
          <a:camera prst="orthographicFront"/>
          <a:lightRig rig="threePt" dir="t"/>
        </a:scene3d>
        <a:sp3d prstMaterial="dkEdge">
          <a:bevelT w="139700" h="139700" prst="divot"/>
          <a:bevelB w="139700" h="139700" prst="divot"/>
        </a:sp3d>
      </dgm:spPr>
    </dgm:pt>
    <dgm:pt modelId="{BC596B60-C870-4EFE-916F-21AF52D32614}" type="pres">
      <dgm:prSet presAssocID="{D71CEBB3-F7ED-490B-BC6D-BBBF531A40D8}" presName="quad1" presStyleLbl="node1" presStyleIdx="0" presStyleCnt="4">
        <dgm:presLayoutVars>
          <dgm:chMax val="0"/>
          <dgm:chPref val="0"/>
          <dgm:bulletEnabled val="1"/>
        </dgm:presLayoutVars>
      </dgm:prSet>
      <dgm:spPr/>
    </dgm:pt>
    <dgm:pt modelId="{103E6BDE-480A-4D79-A637-6BFDE5A0959C}" type="pres">
      <dgm:prSet presAssocID="{D71CEBB3-F7ED-490B-BC6D-BBBF531A40D8}" presName="quad2" presStyleLbl="node1" presStyleIdx="1" presStyleCnt="4">
        <dgm:presLayoutVars>
          <dgm:chMax val="0"/>
          <dgm:chPref val="0"/>
          <dgm:bulletEnabled val="1"/>
        </dgm:presLayoutVars>
      </dgm:prSet>
      <dgm:spPr/>
    </dgm:pt>
    <dgm:pt modelId="{51B5212C-C4B2-452D-85F6-E810874B3BF7}" type="pres">
      <dgm:prSet presAssocID="{D71CEBB3-F7ED-490B-BC6D-BBBF531A40D8}" presName="quad3" presStyleLbl="node1" presStyleIdx="2" presStyleCnt="4">
        <dgm:presLayoutVars>
          <dgm:chMax val="0"/>
          <dgm:chPref val="0"/>
          <dgm:bulletEnabled val="1"/>
        </dgm:presLayoutVars>
      </dgm:prSet>
      <dgm:spPr/>
    </dgm:pt>
    <dgm:pt modelId="{9FEB5072-81E8-426C-91DF-21F595B59FA0}" type="pres">
      <dgm:prSet presAssocID="{D71CEBB3-F7ED-490B-BC6D-BBBF531A40D8}" presName="quad4" presStyleLbl="node1" presStyleIdx="3" presStyleCnt="4">
        <dgm:presLayoutVars>
          <dgm:chMax val="0"/>
          <dgm:chPref val="0"/>
          <dgm:bulletEnabled val="1"/>
        </dgm:presLayoutVars>
      </dgm:prSet>
      <dgm:spPr/>
    </dgm:pt>
  </dgm:ptLst>
  <dgm:cxnLst>
    <dgm:cxn modelId="{C7A86D09-495C-4565-B0FE-CA0C37C018CC}" type="presOf" srcId="{1631D154-6914-4BB1-A2D1-D05D62883BCD}" destId="{BC596B60-C870-4EFE-916F-21AF52D32614}" srcOrd="0" destOrd="0" presId="urn:microsoft.com/office/officeart/2005/8/layout/matrix3"/>
    <dgm:cxn modelId="{9BA05926-B3B6-4426-827E-07BF5C50668C}" type="presOf" srcId="{D71CEBB3-F7ED-490B-BC6D-BBBF531A40D8}" destId="{DC55B172-AECC-4892-8174-E230D51EF629}" srcOrd="0" destOrd="0" presId="urn:microsoft.com/office/officeart/2005/8/layout/matrix3"/>
    <dgm:cxn modelId="{DD174E48-6F50-40FA-AB89-4F9BDBA72670}" srcId="{D71CEBB3-F7ED-490B-BC6D-BBBF531A40D8}" destId="{C8C3B8AB-9F56-4554-807E-4720193DCCAE}" srcOrd="1" destOrd="0" parTransId="{39964DBE-5116-4B3C-972F-3CA604705296}" sibTransId="{2EACB57C-EB49-456F-B639-F8B63287B8BE}"/>
    <dgm:cxn modelId="{57DC9256-BFBE-43D4-8054-C329C228B88D}" srcId="{D71CEBB3-F7ED-490B-BC6D-BBBF531A40D8}" destId="{1631D154-6914-4BB1-A2D1-D05D62883BCD}" srcOrd="0" destOrd="0" parTransId="{34360324-C113-47A1-BE1B-5DED16A58926}" sibTransId="{33430DB2-EA4B-400A-85EB-21764CDC6888}"/>
    <dgm:cxn modelId="{B88C749A-396B-4F93-8DC6-C4013A6568C2}" srcId="{D71CEBB3-F7ED-490B-BC6D-BBBF531A40D8}" destId="{78DD4162-2329-4C4D-9458-DF360637C497}" srcOrd="2" destOrd="0" parTransId="{BF0C83BF-D157-4C9A-A953-FB3326437A40}" sibTransId="{26746D58-21F1-49EA-85A5-4F5FCC7F5147}"/>
    <dgm:cxn modelId="{FDDEDABA-BEF7-49A1-9F2F-795D326E5ABC}" type="presOf" srcId="{1F75C70B-E89A-469E-990D-6E04AF5E8BAD}" destId="{9FEB5072-81E8-426C-91DF-21F595B59FA0}" srcOrd="0" destOrd="0" presId="urn:microsoft.com/office/officeart/2005/8/layout/matrix3"/>
    <dgm:cxn modelId="{E69B17D2-77B8-473D-9CEB-4313FE72F7B5}" srcId="{D71CEBB3-F7ED-490B-BC6D-BBBF531A40D8}" destId="{1F75C70B-E89A-469E-990D-6E04AF5E8BAD}" srcOrd="3" destOrd="0" parTransId="{21ED7036-D6CB-4AFA-8F37-3ED0DE431363}" sibTransId="{D8760968-49F3-4308-83BC-D62D99C3DA47}"/>
    <dgm:cxn modelId="{4D9853DA-665B-4416-A8D6-83C3B7BA15C8}" type="presOf" srcId="{C8C3B8AB-9F56-4554-807E-4720193DCCAE}" destId="{103E6BDE-480A-4D79-A637-6BFDE5A0959C}" srcOrd="0" destOrd="0" presId="urn:microsoft.com/office/officeart/2005/8/layout/matrix3"/>
    <dgm:cxn modelId="{699034F5-EEE4-476A-ADDE-755B3A56E238}" type="presOf" srcId="{78DD4162-2329-4C4D-9458-DF360637C497}" destId="{51B5212C-C4B2-452D-85F6-E810874B3BF7}" srcOrd="0" destOrd="0" presId="urn:microsoft.com/office/officeart/2005/8/layout/matrix3"/>
    <dgm:cxn modelId="{3EE5D138-B786-4D27-8A58-2A4630B7862F}" type="presParOf" srcId="{DC55B172-AECC-4892-8174-E230D51EF629}" destId="{4674CD49-455B-415F-B905-5A35F6049890}" srcOrd="0" destOrd="0" presId="urn:microsoft.com/office/officeart/2005/8/layout/matrix3"/>
    <dgm:cxn modelId="{F4F5262D-5F77-4D54-9C16-A1C6E85154A4}" type="presParOf" srcId="{DC55B172-AECC-4892-8174-E230D51EF629}" destId="{BC596B60-C870-4EFE-916F-21AF52D32614}" srcOrd="1" destOrd="0" presId="urn:microsoft.com/office/officeart/2005/8/layout/matrix3"/>
    <dgm:cxn modelId="{1B148AB3-2962-4912-BEF9-DB3EAF749CED}" type="presParOf" srcId="{DC55B172-AECC-4892-8174-E230D51EF629}" destId="{103E6BDE-480A-4D79-A637-6BFDE5A0959C}" srcOrd="2" destOrd="0" presId="urn:microsoft.com/office/officeart/2005/8/layout/matrix3"/>
    <dgm:cxn modelId="{04D23405-B10C-47C6-B85E-A350E6E049B7}" type="presParOf" srcId="{DC55B172-AECC-4892-8174-E230D51EF629}" destId="{51B5212C-C4B2-452D-85F6-E810874B3BF7}" srcOrd="3" destOrd="0" presId="urn:microsoft.com/office/officeart/2005/8/layout/matrix3"/>
    <dgm:cxn modelId="{33E036A1-F6CF-4DBC-BB1A-4ADF33475203}" type="presParOf" srcId="{DC55B172-AECC-4892-8174-E230D51EF629}" destId="{9FEB5072-81E8-426C-91DF-21F595B59FA0}"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491D75-FFFA-4C97-9D69-9545E333326A}"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55B04366-B5EF-422E-8F61-5D57E00F5E35}">
      <dgm:prSet/>
      <dgm:spPr>
        <a:gradFill rotWithShape="0">
          <a:gsLst>
            <a:gs pos="0">
              <a:schemeClr val="bg1"/>
            </a:gs>
            <a:gs pos="50000">
              <a:schemeClr val="bg1">
                <a:lumMod val="75000"/>
                <a:lumOff val="25000"/>
              </a:schemeClr>
            </a:gs>
            <a:gs pos="100000">
              <a:schemeClr val="bg1"/>
            </a:gs>
          </a:gsLst>
        </a:gradFill>
      </dgm:spPr>
      <dgm:t>
        <a:bodyPr/>
        <a:lstStyle/>
        <a:p>
          <a:r>
            <a:rPr lang="en-US" b="1" dirty="0"/>
            <a:t>Family Violence Prevention Services Act (FVPSA)</a:t>
          </a:r>
          <a:endParaRPr lang="en-US" dirty="0"/>
        </a:p>
      </dgm:t>
    </dgm:pt>
    <dgm:pt modelId="{CD0A1CB8-1753-454C-A7C9-D0EEB55488D0}" type="parTrans" cxnId="{4BF6F79B-57B2-43A4-B056-F49D2FAD2D51}">
      <dgm:prSet/>
      <dgm:spPr/>
      <dgm:t>
        <a:bodyPr/>
        <a:lstStyle/>
        <a:p>
          <a:endParaRPr lang="en-US"/>
        </a:p>
      </dgm:t>
    </dgm:pt>
    <dgm:pt modelId="{BA36B400-7183-44E1-AE63-7E3D35DE370E}" type="sibTrans" cxnId="{4BF6F79B-57B2-43A4-B056-F49D2FAD2D51}">
      <dgm:prSet/>
      <dgm:spPr/>
      <dgm:t>
        <a:bodyPr/>
        <a:lstStyle/>
        <a:p>
          <a:endParaRPr lang="en-US"/>
        </a:p>
      </dgm:t>
    </dgm:pt>
    <dgm:pt modelId="{CD6935B5-E2A9-457D-B997-702590EB3A9E}">
      <dgm:prSet/>
      <dgm:spPr>
        <a:gradFill rotWithShape="0">
          <a:gsLst>
            <a:gs pos="0">
              <a:schemeClr val="bg1"/>
            </a:gs>
            <a:gs pos="50000">
              <a:schemeClr val="bg1">
                <a:lumMod val="75000"/>
                <a:lumOff val="25000"/>
              </a:schemeClr>
            </a:gs>
            <a:gs pos="100000">
              <a:schemeClr val="bg1">
                <a:lumMod val="95000"/>
                <a:lumOff val="5000"/>
              </a:schemeClr>
            </a:gs>
          </a:gsLst>
        </a:gradFill>
      </dgm:spPr>
      <dgm:t>
        <a:bodyPr/>
        <a:lstStyle/>
        <a:p>
          <a:r>
            <a:rPr lang="en-US" b="1" dirty="0"/>
            <a:t>Services, Training, Officers, Prosecution (STOP)/Violence Against Women (VAWA)</a:t>
          </a:r>
          <a:endParaRPr lang="en-US" dirty="0"/>
        </a:p>
      </dgm:t>
    </dgm:pt>
    <dgm:pt modelId="{7CE35190-2B73-42AA-9822-06DF2652C78B}" type="parTrans" cxnId="{70458CF8-2493-4245-9D9D-975D40E8CE88}">
      <dgm:prSet/>
      <dgm:spPr/>
      <dgm:t>
        <a:bodyPr/>
        <a:lstStyle/>
        <a:p>
          <a:endParaRPr lang="en-US"/>
        </a:p>
      </dgm:t>
    </dgm:pt>
    <dgm:pt modelId="{45835602-13FC-4DC8-BB0D-B0CB81A7D31C}" type="sibTrans" cxnId="{70458CF8-2493-4245-9D9D-975D40E8CE88}">
      <dgm:prSet/>
      <dgm:spPr/>
      <dgm:t>
        <a:bodyPr/>
        <a:lstStyle/>
        <a:p>
          <a:endParaRPr lang="en-US"/>
        </a:p>
      </dgm:t>
    </dgm:pt>
    <dgm:pt modelId="{7F5C20DC-CE63-4A13-AEAB-E4E590CBD724}">
      <dgm:prSet/>
      <dgm:spPr>
        <a:gradFill rotWithShape="0">
          <a:gsLst>
            <a:gs pos="0">
              <a:schemeClr val="bg1"/>
            </a:gs>
            <a:gs pos="50000">
              <a:schemeClr val="bg1">
                <a:lumMod val="85000"/>
                <a:lumOff val="15000"/>
              </a:schemeClr>
            </a:gs>
            <a:gs pos="100000">
              <a:schemeClr val="bg1"/>
            </a:gs>
          </a:gsLst>
        </a:gradFill>
      </dgm:spPr>
      <dgm:t>
        <a:bodyPr/>
        <a:lstStyle/>
        <a:p>
          <a:r>
            <a:rPr lang="en-US" b="1"/>
            <a:t>Victims of Crime Act (VOCA)</a:t>
          </a:r>
          <a:endParaRPr lang="en-US"/>
        </a:p>
      </dgm:t>
    </dgm:pt>
    <dgm:pt modelId="{BDD892FA-553D-45D0-A54A-3DC03272D574}" type="parTrans" cxnId="{D0482732-BFC3-4C38-967F-310296CC77F9}">
      <dgm:prSet/>
      <dgm:spPr/>
      <dgm:t>
        <a:bodyPr/>
        <a:lstStyle/>
        <a:p>
          <a:endParaRPr lang="en-US"/>
        </a:p>
      </dgm:t>
    </dgm:pt>
    <dgm:pt modelId="{2C5100CF-8550-4378-B402-4065CB35C346}" type="sibTrans" cxnId="{D0482732-BFC3-4C38-967F-310296CC77F9}">
      <dgm:prSet/>
      <dgm:spPr/>
      <dgm:t>
        <a:bodyPr/>
        <a:lstStyle/>
        <a:p>
          <a:endParaRPr lang="en-US"/>
        </a:p>
      </dgm:t>
    </dgm:pt>
    <dgm:pt modelId="{F1D8D1EB-A025-49E1-93CC-E0EC0D1F9FF7}" type="pres">
      <dgm:prSet presAssocID="{E4491D75-FFFA-4C97-9D69-9545E333326A}" presName="linear" presStyleCnt="0">
        <dgm:presLayoutVars>
          <dgm:animLvl val="lvl"/>
          <dgm:resizeHandles val="exact"/>
        </dgm:presLayoutVars>
      </dgm:prSet>
      <dgm:spPr/>
    </dgm:pt>
    <dgm:pt modelId="{499730D4-50E8-4EEB-A1AB-D8D6C80A43B9}" type="pres">
      <dgm:prSet presAssocID="{55B04366-B5EF-422E-8F61-5D57E00F5E35}" presName="parentText" presStyleLbl="node1" presStyleIdx="0" presStyleCnt="3">
        <dgm:presLayoutVars>
          <dgm:chMax val="0"/>
          <dgm:bulletEnabled val="1"/>
        </dgm:presLayoutVars>
      </dgm:prSet>
      <dgm:spPr/>
    </dgm:pt>
    <dgm:pt modelId="{D8F70BC2-43F5-4BDA-B559-F8F1F02D023F}" type="pres">
      <dgm:prSet presAssocID="{BA36B400-7183-44E1-AE63-7E3D35DE370E}" presName="spacer" presStyleCnt="0"/>
      <dgm:spPr/>
    </dgm:pt>
    <dgm:pt modelId="{91C10198-0FE3-4AE2-8428-8069A563D15A}" type="pres">
      <dgm:prSet presAssocID="{CD6935B5-E2A9-457D-B997-702590EB3A9E}" presName="parentText" presStyleLbl="node1" presStyleIdx="1" presStyleCnt="3">
        <dgm:presLayoutVars>
          <dgm:chMax val="0"/>
          <dgm:bulletEnabled val="1"/>
        </dgm:presLayoutVars>
      </dgm:prSet>
      <dgm:spPr/>
    </dgm:pt>
    <dgm:pt modelId="{75087E05-BEEA-4033-A0FE-DC26FEDE7CA2}" type="pres">
      <dgm:prSet presAssocID="{45835602-13FC-4DC8-BB0D-B0CB81A7D31C}" presName="spacer" presStyleCnt="0"/>
      <dgm:spPr/>
    </dgm:pt>
    <dgm:pt modelId="{3F10F1D5-6E53-4DBE-96BE-77D47BB4C4DE}" type="pres">
      <dgm:prSet presAssocID="{7F5C20DC-CE63-4A13-AEAB-E4E590CBD724}" presName="parentText" presStyleLbl="node1" presStyleIdx="2" presStyleCnt="3">
        <dgm:presLayoutVars>
          <dgm:chMax val="0"/>
          <dgm:bulletEnabled val="1"/>
        </dgm:presLayoutVars>
      </dgm:prSet>
      <dgm:spPr/>
    </dgm:pt>
  </dgm:ptLst>
  <dgm:cxnLst>
    <dgm:cxn modelId="{A0854D13-9A1C-42EC-8DA1-003D713962E6}" type="presOf" srcId="{CD6935B5-E2A9-457D-B997-702590EB3A9E}" destId="{91C10198-0FE3-4AE2-8428-8069A563D15A}" srcOrd="0" destOrd="0" presId="urn:microsoft.com/office/officeart/2005/8/layout/vList2"/>
    <dgm:cxn modelId="{D0482732-BFC3-4C38-967F-310296CC77F9}" srcId="{E4491D75-FFFA-4C97-9D69-9545E333326A}" destId="{7F5C20DC-CE63-4A13-AEAB-E4E590CBD724}" srcOrd="2" destOrd="0" parTransId="{BDD892FA-553D-45D0-A54A-3DC03272D574}" sibTransId="{2C5100CF-8550-4378-B402-4065CB35C346}"/>
    <dgm:cxn modelId="{8808E452-B190-42FE-81FB-4BF96BD64C2D}" type="presOf" srcId="{7F5C20DC-CE63-4A13-AEAB-E4E590CBD724}" destId="{3F10F1D5-6E53-4DBE-96BE-77D47BB4C4DE}" srcOrd="0" destOrd="0" presId="urn:microsoft.com/office/officeart/2005/8/layout/vList2"/>
    <dgm:cxn modelId="{5B2A4894-A074-4C75-82DB-8CEDECDE3595}" type="presOf" srcId="{55B04366-B5EF-422E-8F61-5D57E00F5E35}" destId="{499730D4-50E8-4EEB-A1AB-D8D6C80A43B9}" srcOrd="0" destOrd="0" presId="urn:microsoft.com/office/officeart/2005/8/layout/vList2"/>
    <dgm:cxn modelId="{4BF6F79B-57B2-43A4-B056-F49D2FAD2D51}" srcId="{E4491D75-FFFA-4C97-9D69-9545E333326A}" destId="{55B04366-B5EF-422E-8F61-5D57E00F5E35}" srcOrd="0" destOrd="0" parTransId="{CD0A1CB8-1753-454C-A7C9-D0EEB55488D0}" sibTransId="{BA36B400-7183-44E1-AE63-7E3D35DE370E}"/>
    <dgm:cxn modelId="{D5B69CA8-D5FB-4EC2-A788-91C65BB0CD76}" type="presOf" srcId="{E4491D75-FFFA-4C97-9D69-9545E333326A}" destId="{F1D8D1EB-A025-49E1-93CC-E0EC0D1F9FF7}" srcOrd="0" destOrd="0" presId="urn:microsoft.com/office/officeart/2005/8/layout/vList2"/>
    <dgm:cxn modelId="{70458CF8-2493-4245-9D9D-975D40E8CE88}" srcId="{E4491D75-FFFA-4C97-9D69-9545E333326A}" destId="{CD6935B5-E2A9-457D-B997-702590EB3A9E}" srcOrd="1" destOrd="0" parTransId="{7CE35190-2B73-42AA-9822-06DF2652C78B}" sibTransId="{45835602-13FC-4DC8-BB0D-B0CB81A7D31C}"/>
    <dgm:cxn modelId="{3B7FC8A3-425E-43CA-B74D-454B9CB3DD43}" type="presParOf" srcId="{F1D8D1EB-A025-49E1-93CC-E0EC0D1F9FF7}" destId="{499730D4-50E8-4EEB-A1AB-D8D6C80A43B9}" srcOrd="0" destOrd="0" presId="urn:microsoft.com/office/officeart/2005/8/layout/vList2"/>
    <dgm:cxn modelId="{F3BD296F-74FF-4802-9127-D2A73D3DDA43}" type="presParOf" srcId="{F1D8D1EB-A025-49E1-93CC-E0EC0D1F9FF7}" destId="{D8F70BC2-43F5-4BDA-B559-F8F1F02D023F}" srcOrd="1" destOrd="0" presId="urn:microsoft.com/office/officeart/2005/8/layout/vList2"/>
    <dgm:cxn modelId="{7488876C-0822-45F0-B2BA-00FA6F64610B}" type="presParOf" srcId="{F1D8D1EB-A025-49E1-93CC-E0EC0D1F9FF7}" destId="{91C10198-0FE3-4AE2-8428-8069A563D15A}" srcOrd="2" destOrd="0" presId="urn:microsoft.com/office/officeart/2005/8/layout/vList2"/>
    <dgm:cxn modelId="{88FD632F-0F76-4069-9C87-DAA8EFB29E4A}" type="presParOf" srcId="{F1D8D1EB-A025-49E1-93CC-E0EC0D1F9FF7}" destId="{75087E05-BEEA-4033-A0FE-DC26FEDE7CA2}" srcOrd="3" destOrd="0" presId="urn:microsoft.com/office/officeart/2005/8/layout/vList2"/>
    <dgm:cxn modelId="{5093DC1A-61F4-42D4-8B69-F4594B67E4D2}" type="presParOf" srcId="{F1D8D1EB-A025-49E1-93CC-E0EC0D1F9FF7}" destId="{3F10F1D5-6E53-4DBE-96BE-77D47BB4C4DE}"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B76532-47FD-4C25-9021-9B8940156A45}"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E949CC83-3FB8-49F1-8A35-94C26FABBAAB}">
      <dgm:prSet/>
      <dgm:spPr>
        <a:gradFill rotWithShape="0">
          <a:gsLst>
            <a:gs pos="0">
              <a:schemeClr val="bg1"/>
            </a:gs>
            <a:gs pos="50000">
              <a:schemeClr val="bg1">
                <a:lumMod val="75000"/>
                <a:lumOff val="25000"/>
              </a:schemeClr>
            </a:gs>
            <a:gs pos="100000">
              <a:schemeClr val="bg1"/>
            </a:gs>
          </a:gsLst>
        </a:gradFill>
      </dgm:spPr>
      <dgm:t>
        <a:bodyPr/>
        <a:lstStyle/>
        <a:p>
          <a:r>
            <a:rPr lang="en-US" dirty="0"/>
            <a:t>Provides a picture of your organization’s capability to properly manage Federal funds.</a:t>
          </a:r>
        </a:p>
      </dgm:t>
    </dgm:pt>
    <dgm:pt modelId="{DD8F211A-8E06-4176-BB81-7D36F6EE3CD0}" type="parTrans" cxnId="{0E264BB2-403D-435C-95C4-D0614D912086}">
      <dgm:prSet/>
      <dgm:spPr/>
      <dgm:t>
        <a:bodyPr/>
        <a:lstStyle/>
        <a:p>
          <a:endParaRPr lang="en-US"/>
        </a:p>
      </dgm:t>
    </dgm:pt>
    <dgm:pt modelId="{A842A427-D216-4C10-A5C8-2357544E6134}" type="sibTrans" cxnId="{0E264BB2-403D-435C-95C4-D0614D912086}">
      <dgm:prSet/>
      <dgm:spPr/>
      <dgm:t>
        <a:bodyPr/>
        <a:lstStyle/>
        <a:p>
          <a:endParaRPr lang="en-US"/>
        </a:p>
      </dgm:t>
    </dgm:pt>
    <dgm:pt modelId="{665BDAAA-2BD1-484E-9A82-5F7D963E7A7A}">
      <dgm:prSet/>
      <dgm:spPr>
        <a:gradFill rotWithShape="0">
          <a:gsLst>
            <a:gs pos="0">
              <a:schemeClr val="bg1"/>
            </a:gs>
            <a:gs pos="50000">
              <a:schemeClr val="bg1">
                <a:lumMod val="75000"/>
                <a:lumOff val="25000"/>
              </a:schemeClr>
            </a:gs>
            <a:gs pos="100000">
              <a:schemeClr val="bg1"/>
            </a:gs>
          </a:gsLst>
        </a:gradFill>
      </dgm:spPr>
      <dgm:t>
        <a:bodyPr/>
        <a:lstStyle/>
        <a:p>
          <a:r>
            <a:rPr lang="en-US" dirty="0"/>
            <a:t>List all of your organization’s revenue sources and amounts that will allow the organization to operate during the proposed project’s fiscal year (October – September). This includes all grant funds (actual &amp; anticipated) and non-grant funds.</a:t>
          </a:r>
        </a:p>
      </dgm:t>
    </dgm:pt>
    <dgm:pt modelId="{55D77CBD-5888-4BCC-9F73-2437A918580E}" type="parTrans" cxnId="{401C71A3-9EC9-43B7-929C-29426CE2B7FB}">
      <dgm:prSet/>
      <dgm:spPr/>
      <dgm:t>
        <a:bodyPr/>
        <a:lstStyle/>
        <a:p>
          <a:endParaRPr lang="en-US"/>
        </a:p>
      </dgm:t>
    </dgm:pt>
    <dgm:pt modelId="{3B88DBD7-FCAD-4DB1-A452-0B6B2FD6D810}" type="sibTrans" cxnId="{401C71A3-9EC9-43B7-929C-29426CE2B7FB}">
      <dgm:prSet/>
      <dgm:spPr/>
      <dgm:t>
        <a:bodyPr/>
        <a:lstStyle/>
        <a:p>
          <a:endParaRPr lang="en-US"/>
        </a:p>
      </dgm:t>
    </dgm:pt>
    <dgm:pt modelId="{F23AA927-7024-4123-A446-E3D1395E4431}" type="pres">
      <dgm:prSet presAssocID="{31B76532-47FD-4C25-9021-9B8940156A45}" presName="linear" presStyleCnt="0">
        <dgm:presLayoutVars>
          <dgm:animLvl val="lvl"/>
          <dgm:resizeHandles val="exact"/>
        </dgm:presLayoutVars>
      </dgm:prSet>
      <dgm:spPr/>
    </dgm:pt>
    <dgm:pt modelId="{DCAFD3B7-8537-410C-A546-DF86E3F39109}" type="pres">
      <dgm:prSet presAssocID="{E949CC83-3FB8-49F1-8A35-94C26FABBAAB}" presName="parentText" presStyleLbl="node1" presStyleIdx="0" presStyleCnt="2">
        <dgm:presLayoutVars>
          <dgm:chMax val="0"/>
          <dgm:bulletEnabled val="1"/>
        </dgm:presLayoutVars>
      </dgm:prSet>
      <dgm:spPr/>
    </dgm:pt>
    <dgm:pt modelId="{F59FF6CA-FA29-4EEE-BA86-CEEBD55C467C}" type="pres">
      <dgm:prSet presAssocID="{A842A427-D216-4C10-A5C8-2357544E6134}" presName="spacer" presStyleCnt="0"/>
      <dgm:spPr/>
    </dgm:pt>
    <dgm:pt modelId="{902D7766-5F5F-4EDD-87F6-7386F1D254E8}" type="pres">
      <dgm:prSet presAssocID="{665BDAAA-2BD1-484E-9A82-5F7D963E7A7A}" presName="parentText" presStyleLbl="node1" presStyleIdx="1" presStyleCnt="2">
        <dgm:presLayoutVars>
          <dgm:chMax val="0"/>
          <dgm:bulletEnabled val="1"/>
        </dgm:presLayoutVars>
      </dgm:prSet>
      <dgm:spPr/>
    </dgm:pt>
  </dgm:ptLst>
  <dgm:cxnLst>
    <dgm:cxn modelId="{B8C0C65F-C6A4-4F11-9B07-E03E3CC85220}" type="presOf" srcId="{E949CC83-3FB8-49F1-8A35-94C26FABBAAB}" destId="{DCAFD3B7-8537-410C-A546-DF86E3F39109}" srcOrd="0" destOrd="0" presId="urn:microsoft.com/office/officeart/2005/8/layout/vList2"/>
    <dgm:cxn modelId="{61C2A161-8C8A-4345-85AF-193094367EED}" type="presOf" srcId="{665BDAAA-2BD1-484E-9A82-5F7D963E7A7A}" destId="{902D7766-5F5F-4EDD-87F6-7386F1D254E8}" srcOrd="0" destOrd="0" presId="urn:microsoft.com/office/officeart/2005/8/layout/vList2"/>
    <dgm:cxn modelId="{401C71A3-9EC9-43B7-929C-29426CE2B7FB}" srcId="{31B76532-47FD-4C25-9021-9B8940156A45}" destId="{665BDAAA-2BD1-484E-9A82-5F7D963E7A7A}" srcOrd="1" destOrd="0" parTransId="{55D77CBD-5888-4BCC-9F73-2437A918580E}" sibTransId="{3B88DBD7-FCAD-4DB1-A452-0B6B2FD6D810}"/>
    <dgm:cxn modelId="{0E264BB2-403D-435C-95C4-D0614D912086}" srcId="{31B76532-47FD-4C25-9021-9B8940156A45}" destId="{E949CC83-3FB8-49F1-8A35-94C26FABBAAB}" srcOrd="0" destOrd="0" parTransId="{DD8F211A-8E06-4176-BB81-7D36F6EE3CD0}" sibTransId="{A842A427-D216-4C10-A5C8-2357544E6134}"/>
    <dgm:cxn modelId="{6995C9C2-C877-4D97-B0C6-8CB2F7587685}" type="presOf" srcId="{31B76532-47FD-4C25-9021-9B8940156A45}" destId="{F23AA927-7024-4123-A446-E3D1395E4431}" srcOrd="0" destOrd="0" presId="urn:microsoft.com/office/officeart/2005/8/layout/vList2"/>
    <dgm:cxn modelId="{29045C54-1FAE-4FB4-844D-4C49241AB1BF}" type="presParOf" srcId="{F23AA927-7024-4123-A446-E3D1395E4431}" destId="{DCAFD3B7-8537-410C-A546-DF86E3F39109}" srcOrd="0" destOrd="0" presId="urn:microsoft.com/office/officeart/2005/8/layout/vList2"/>
    <dgm:cxn modelId="{61211283-E9FD-40DD-B93E-776A3DAECE33}" type="presParOf" srcId="{F23AA927-7024-4123-A446-E3D1395E4431}" destId="{F59FF6CA-FA29-4EEE-BA86-CEEBD55C467C}" srcOrd="1" destOrd="0" presId="urn:microsoft.com/office/officeart/2005/8/layout/vList2"/>
    <dgm:cxn modelId="{EC87A7DB-1ECC-46A4-B85D-CA0D8950C391}" type="presParOf" srcId="{F23AA927-7024-4123-A446-E3D1395E4431}" destId="{902D7766-5F5F-4EDD-87F6-7386F1D254E8}"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511BF7-8FF2-4E68-8603-03918FFA82B7}" type="doc">
      <dgm:prSet loTypeId="urn:microsoft.com/office/officeart/2005/8/layout/default" loCatId="list" qsTypeId="urn:microsoft.com/office/officeart/2005/8/quickstyle/simple1" qsCatId="simple" csTypeId="urn:microsoft.com/office/officeart/2005/8/colors/accent0_3" csCatId="mainScheme"/>
      <dgm:spPr/>
      <dgm:t>
        <a:bodyPr/>
        <a:lstStyle/>
        <a:p>
          <a:endParaRPr lang="en-US"/>
        </a:p>
      </dgm:t>
    </dgm:pt>
    <dgm:pt modelId="{A7F74210-EE4D-4BB3-A71D-7EEFBD74F349}">
      <dgm:prSet/>
      <dgm:spPr/>
      <dgm:t>
        <a:bodyPr/>
        <a:lstStyle/>
        <a:p>
          <a:r>
            <a:rPr lang="en-US" dirty="0"/>
            <a:t>Should be reflective of what is outlined in the proposed project.</a:t>
          </a:r>
        </a:p>
      </dgm:t>
    </dgm:pt>
    <dgm:pt modelId="{36B4E90E-298B-4199-BEEA-EBE90C8AFB5B}" type="parTrans" cxnId="{C9BCFE82-797E-48F2-BB3E-7F8306894FE5}">
      <dgm:prSet/>
      <dgm:spPr/>
      <dgm:t>
        <a:bodyPr/>
        <a:lstStyle/>
        <a:p>
          <a:endParaRPr lang="en-US"/>
        </a:p>
      </dgm:t>
    </dgm:pt>
    <dgm:pt modelId="{616DF22C-86C0-4F56-A532-AFD79A61A28B}" type="sibTrans" cxnId="{C9BCFE82-797E-48F2-BB3E-7F8306894FE5}">
      <dgm:prSet/>
      <dgm:spPr/>
      <dgm:t>
        <a:bodyPr/>
        <a:lstStyle/>
        <a:p>
          <a:endParaRPr lang="en-US"/>
        </a:p>
      </dgm:t>
    </dgm:pt>
    <dgm:pt modelId="{B3508CBF-E606-4312-9C5A-AE4FECFA3351}">
      <dgm:prSet/>
      <dgm:spPr/>
      <dgm:t>
        <a:bodyPr/>
        <a:lstStyle/>
        <a:p>
          <a:r>
            <a:rPr lang="en-US"/>
            <a:t>Should only include expenses that are allowable per the funding source.</a:t>
          </a:r>
        </a:p>
      </dgm:t>
    </dgm:pt>
    <dgm:pt modelId="{F43EECEC-8284-4667-9A4D-C53F92B22E4A}" type="parTrans" cxnId="{0E31D7FD-7B3A-4E73-AA7B-EB563453976E}">
      <dgm:prSet/>
      <dgm:spPr/>
      <dgm:t>
        <a:bodyPr/>
        <a:lstStyle/>
        <a:p>
          <a:endParaRPr lang="en-US"/>
        </a:p>
      </dgm:t>
    </dgm:pt>
    <dgm:pt modelId="{45A9B8A6-2D94-4CF9-9C89-FD0AB9ECEBC8}" type="sibTrans" cxnId="{0E31D7FD-7B3A-4E73-AA7B-EB563453976E}">
      <dgm:prSet/>
      <dgm:spPr/>
      <dgm:t>
        <a:bodyPr/>
        <a:lstStyle/>
        <a:p>
          <a:endParaRPr lang="en-US"/>
        </a:p>
      </dgm:t>
    </dgm:pt>
    <dgm:pt modelId="{1C14B3D8-14DA-4954-98D2-F3AB5482E09C}">
      <dgm:prSet/>
      <dgm:spPr/>
      <dgm:t>
        <a:bodyPr/>
        <a:lstStyle/>
        <a:p>
          <a:r>
            <a:rPr lang="en-US"/>
            <a:t>Budget will include both Federal Funds request and, if required, Match funds.</a:t>
          </a:r>
        </a:p>
      </dgm:t>
    </dgm:pt>
    <dgm:pt modelId="{48F0DA5E-1AFF-469F-911D-6B3E0EFF89C2}" type="parTrans" cxnId="{B64A0161-A52A-4589-B301-15F23F4B116D}">
      <dgm:prSet/>
      <dgm:spPr/>
      <dgm:t>
        <a:bodyPr/>
        <a:lstStyle/>
        <a:p>
          <a:endParaRPr lang="en-US"/>
        </a:p>
      </dgm:t>
    </dgm:pt>
    <dgm:pt modelId="{BBDAB239-E052-4016-94B7-C0D27547D149}" type="sibTrans" cxnId="{B64A0161-A52A-4589-B301-15F23F4B116D}">
      <dgm:prSet/>
      <dgm:spPr/>
      <dgm:t>
        <a:bodyPr/>
        <a:lstStyle/>
        <a:p>
          <a:endParaRPr lang="en-US"/>
        </a:p>
      </dgm:t>
    </dgm:pt>
    <dgm:pt modelId="{194D8EB3-1DF3-4B8C-ADCD-08C11358943E}" type="pres">
      <dgm:prSet presAssocID="{9D511BF7-8FF2-4E68-8603-03918FFA82B7}" presName="diagram" presStyleCnt="0">
        <dgm:presLayoutVars>
          <dgm:dir/>
          <dgm:resizeHandles val="exact"/>
        </dgm:presLayoutVars>
      </dgm:prSet>
      <dgm:spPr/>
    </dgm:pt>
    <dgm:pt modelId="{6693C314-05C2-46D8-AE73-90E2A5A4E310}" type="pres">
      <dgm:prSet presAssocID="{A7F74210-EE4D-4BB3-A71D-7EEFBD74F349}" presName="node" presStyleLbl="node1" presStyleIdx="0" presStyleCnt="3">
        <dgm:presLayoutVars>
          <dgm:bulletEnabled val="1"/>
        </dgm:presLayoutVars>
      </dgm:prSet>
      <dgm:spPr/>
    </dgm:pt>
    <dgm:pt modelId="{CFAABC9A-D368-4F67-A510-85AE1CAAD6CF}" type="pres">
      <dgm:prSet presAssocID="{616DF22C-86C0-4F56-A532-AFD79A61A28B}" presName="sibTrans" presStyleCnt="0"/>
      <dgm:spPr/>
    </dgm:pt>
    <dgm:pt modelId="{CA2D1F87-0CCD-427C-ADAB-A9A566773A71}" type="pres">
      <dgm:prSet presAssocID="{B3508CBF-E606-4312-9C5A-AE4FECFA3351}" presName="node" presStyleLbl="node1" presStyleIdx="1" presStyleCnt="3">
        <dgm:presLayoutVars>
          <dgm:bulletEnabled val="1"/>
        </dgm:presLayoutVars>
      </dgm:prSet>
      <dgm:spPr/>
    </dgm:pt>
    <dgm:pt modelId="{0315F749-9D06-4DC1-8E8F-E431B506A0FC}" type="pres">
      <dgm:prSet presAssocID="{45A9B8A6-2D94-4CF9-9C89-FD0AB9ECEBC8}" presName="sibTrans" presStyleCnt="0"/>
      <dgm:spPr/>
    </dgm:pt>
    <dgm:pt modelId="{C81693B4-5D1F-42C7-AF8F-B58F1D8E8755}" type="pres">
      <dgm:prSet presAssocID="{1C14B3D8-14DA-4954-98D2-F3AB5482E09C}" presName="node" presStyleLbl="node1" presStyleIdx="2" presStyleCnt="3">
        <dgm:presLayoutVars>
          <dgm:bulletEnabled val="1"/>
        </dgm:presLayoutVars>
      </dgm:prSet>
      <dgm:spPr/>
    </dgm:pt>
  </dgm:ptLst>
  <dgm:cxnLst>
    <dgm:cxn modelId="{0C17E618-816E-4253-B5FB-3739CF181114}" type="presOf" srcId="{1C14B3D8-14DA-4954-98D2-F3AB5482E09C}" destId="{C81693B4-5D1F-42C7-AF8F-B58F1D8E8755}" srcOrd="0" destOrd="0" presId="urn:microsoft.com/office/officeart/2005/8/layout/default"/>
    <dgm:cxn modelId="{B64A0161-A52A-4589-B301-15F23F4B116D}" srcId="{9D511BF7-8FF2-4E68-8603-03918FFA82B7}" destId="{1C14B3D8-14DA-4954-98D2-F3AB5482E09C}" srcOrd="2" destOrd="0" parTransId="{48F0DA5E-1AFF-469F-911D-6B3E0EFF89C2}" sibTransId="{BBDAB239-E052-4016-94B7-C0D27547D149}"/>
    <dgm:cxn modelId="{33C7AA4A-C028-4F54-A363-8FF8DFA3161F}" type="presOf" srcId="{9D511BF7-8FF2-4E68-8603-03918FFA82B7}" destId="{194D8EB3-1DF3-4B8C-ADCD-08C11358943E}" srcOrd="0" destOrd="0" presId="urn:microsoft.com/office/officeart/2005/8/layout/default"/>
    <dgm:cxn modelId="{C9BCFE82-797E-48F2-BB3E-7F8306894FE5}" srcId="{9D511BF7-8FF2-4E68-8603-03918FFA82B7}" destId="{A7F74210-EE4D-4BB3-A71D-7EEFBD74F349}" srcOrd="0" destOrd="0" parTransId="{36B4E90E-298B-4199-BEEA-EBE90C8AFB5B}" sibTransId="{616DF22C-86C0-4F56-A532-AFD79A61A28B}"/>
    <dgm:cxn modelId="{2A22F58C-3EF7-4720-8048-AAB0BC9906DD}" type="presOf" srcId="{A7F74210-EE4D-4BB3-A71D-7EEFBD74F349}" destId="{6693C314-05C2-46D8-AE73-90E2A5A4E310}" srcOrd="0" destOrd="0" presId="urn:microsoft.com/office/officeart/2005/8/layout/default"/>
    <dgm:cxn modelId="{39AFF7E3-07A6-4606-B96F-F49E97C14360}" type="presOf" srcId="{B3508CBF-E606-4312-9C5A-AE4FECFA3351}" destId="{CA2D1F87-0CCD-427C-ADAB-A9A566773A71}" srcOrd="0" destOrd="0" presId="urn:microsoft.com/office/officeart/2005/8/layout/default"/>
    <dgm:cxn modelId="{0E31D7FD-7B3A-4E73-AA7B-EB563453976E}" srcId="{9D511BF7-8FF2-4E68-8603-03918FFA82B7}" destId="{B3508CBF-E606-4312-9C5A-AE4FECFA3351}" srcOrd="1" destOrd="0" parTransId="{F43EECEC-8284-4667-9A4D-C53F92B22E4A}" sibTransId="{45A9B8A6-2D94-4CF9-9C89-FD0AB9ECEBC8}"/>
    <dgm:cxn modelId="{0A9D97E7-1A56-480E-B6E2-47383B501191}" type="presParOf" srcId="{194D8EB3-1DF3-4B8C-ADCD-08C11358943E}" destId="{6693C314-05C2-46D8-AE73-90E2A5A4E310}" srcOrd="0" destOrd="0" presId="urn:microsoft.com/office/officeart/2005/8/layout/default"/>
    <dgm:cxn modelId="{FF5620BB-6753-42F0-A278-723C4A6C9084}" type="presParOf" srcId="{194D8EB3-1DF3-4B8C-ADCD-08C11358943E}" destId="{CFAABC9A-D368-4F67-A510-85AE1CAAD6CF}" srcOrd="1" destOrd="0" presId="urn:microsoft.com/office/officeart/2005/8/layout/default"/>
    <dgm:cxn modelId="{7902D733-ECD3-4360-8B23-0EE970FDFCD4}" type="presParOf" srcId="{194D8EB3-1DF3-4B8C-ADCD-08C11358943E}" destId="{CA2D1F87-0CCD-427C-ADAB-A9A566773A71}" srcOrd="2" destOrd="0" presId="urn:microsoft.com/office/officeart/2005/8/layout/default"/>
    <dgm:cxn modelId="{6DFDC10D-ECC1-4C86-AEFD-B78856DC7037}" type="presParOf" srcId="{194D8EB3-1DF3-4B8C-ADCD-08C11358943E}" destId="{0315F749-9D06-4DC1-8E8F-E431B506A0FC}" srcOrd="3" destOrd="0" presId="urn:microsoft.com/office/officeart/2005/8/layout/default"/>
    <dgm:cxn modelId="{5BD68BDF-97F9-4256-B0A4-48C3633E091A}" type="presParOf" srcId="{194D8EB3-1DF3-4B8C-ADCD-08C11358943E}" destId="{C81693B4-5D1F-42C7-AF8F-B58F1D8E8755}"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E33372E-7AC4-4CE5-9B21-902E43E061AC}" type="doc">
      <dgm:prSet loTypeId="urn:microsoft.com/office/officeart/2018/2/layout/IconVerticalSolidList" loCatId="icon" qsTypeId="urn:microsoft.com/office/officeart/2005/8/quickstyle/simple1" qsCatId="simple" csTypeId="urn:microsoft.com/office/officeart/2018/5/colors/Iconchunking_neutralbg_accent2_2" csCatId="accent2" phldr="1"/>
      <dgm:spPr/>
      <dgm:t>
        <a:bodyPr/>
        <a:lstStyle/>
        <a:p>
          <a:endParaRPr lang="en-US"/>
        </a:p>
      </dgm:t>
    </dgm:pt>
    <dgm:pt modelId="{FE8A95AC-02DD-4823-A35C-D0C6E5BD9E78}">
      <dgm:prSet/>
      <dgm:spPr/>
      <dgm:t>
        <a:bodyPr/>
        <a:lstStyle/>
        <a:p>
          <a:pPr>
            <a:lnSpc>
              <a:spcPct val="100000"/>
            </a:lnSpc>
          </a:pPr>
          <a:r>
            <a:rPr lang="en-US" dirty="0"/>
            <a:t>Professional/Contract Services – any service agreements needed to carryout the project.</a:t>
          </a:r>
        </a:p>
      </dgm:t>
    </dgm:pt>
    <dgm:pt modelId="{667181AF-AF37-410B-8996-487DD0E07F4F}" type="parTrans" cxnId="{779D5CF1-9169-40CC-99B6-489FB1036953}">
      <dgm:prSet/>
      <dgm:spPr/>
      <dgm:t>
        <a:bodyPr/>
        <a:lstStyle/>
        <a:p>
          <a:endParaRPr lang="en-US"/>
        </a:p>
      </dgm:t>
    </dgm:pt>
    <dgm:pt modelId="{D0B09B0B-B7D6-4096-BC19-6F7B14801CAA}" type="sibTrans" cxnId="{779D5CF1-9169-40CC-99B6-489FB1036953}">
      <dgm:prSet/>
      <dgm:spPr/>
      <dgm:t>
        <a:bodyPr/>
        <a:lstStyle/>
        <a:p>
          <a:endParaRPr lang="en-US"/>
        </a:p>
      </dgm:t>
    </dgm:pt>
    <dgm:pt modelId="{F6062891-FA70-47EB-B5E3-B03D5E3388D1}">
      <dgm:prSet/>
      <dgm:spPr/>
      <dgm:t>
        <a:bodyPr/>
        <a:lstStyle/>
        <a:p>
          <a:pPr>
            <a:lnSpc>
              <a:spcPct val="100000"/>
            </a:lnSpc>
          </a:pPr>
          <a:r>
            <a:rPr lang="en-US" dirty="0"/>
            <a:t>Travel/Training – Travel associated with the project. </a:t>
          </a:r>
        </a:p>
      </dgm:t>
    </dgm:pt>
    <dgm:pt modelId="{C6D3C1BB-161D-41C7-B575-8CCDB5EB2EDF}" type="parTrans" cxnId="{99D67087-D971-4241-82A3-7322A7E8FF92}">
      <dgm:prSet/>
      <dgm:spPr/>
      <dgm:t>
        <a:bodyPr/>
        <a:lstStyle/>
        <a:p>
          <a:endParaRPr lang="en-US"/>
        </a:p>
      </dgm:t>
    </dgm:pt>
    <dgm:pt modelId="{83ED847E-6AA3-4A96-9DAE-082D691733D6}" type="sibTrans" cxnId="{99D67087-D971-4241-82A3-7322A7E8FF92}">
      <dgm:prSet/>
      <dgm:spPr/>
      <dgm:t>
        <a:bodyPr/>
        <a:lstStyle/>
        <a:p>
          <a:endParaRPr lang="en-US"/>
        </a:p>
      </dgm:t>
    </dgm:pt>
    <dgm:pt modelId="{047835DF-94EF-4C3B-AF4D-FB1FDF72816D}">
      <dgm:prSet custT="1"/>
      <dgm:spPr/>
      <dgm:t>
        <a:bodyPr/>
        <a:lstStyle/>
        <a:p>
          <a:pPr>
            <a:lnSpc>
              <a:spcPct val="100000"/>
            </a:lnSpc>
            <a:buClr>
              <a:schemeClr val="tx1"/>
            </a:buClr>
            <a:buFont typeface="Arial" panose="020B0604020202020204" pitchFamily="34" charset="0"/>
            <a:buChar char="•"/>
          </a:pPr>
          <a:r>
            <a:rPr lang="en-US" sz="1420" dirty="0"/>
            <a:t>Travel/Mileage line item is reimbursed at $.42/mile. </a:t>
          </a:r>
        </a:p>
        <a:p>
          <a:pPr>
            <a:lnSpc>
              <a:spcPct val="100000"/>
            </a:lnSpc>
            <a:buNone/>
          </a:pPr>
          <a:r>
            <a:rPr lang="en-US" sz="1420" dirty="0"/>
            <a:t>Trainings must be in-line with the project and have IGS prior approval before attending. Should include all costs associated with attending the training.</a:t>
          </a:r>
        </a:p>
      </dgm:t>
    </dgm:pt>
    <dgm:pt modelId="{F4413053-448E-43FF-A9A5-C83067BFD501}" type="parTrans" cxnId="{FF8F372B-7747-434A-8370-D77B16CE5484}">
      <dgm:prSet/>
      <dgm:spPr/>
      <dgm:t>
        <a:bodyPr/>
        <a:lstStyle/>
        <a:p>
          <a:endParaRPr lang="en-US"/>
        </a:p>
      </dgm:t>
    </dgm:pt>
    <dgm:pt modelId="{723CD51B-3064-4B54-B209-0982F9D17546}" type="sibTrans" cxnId="{FF8F372B-7747-434A-8370-D77B16CE5484}">
      <dgm:prSet/>
      <dgm:spPr/>
      <dgm:t>
        <a:bodyPr/>
        <a:lstStyle/>
        <a:p>
          <a:endParaRPr lang="en-US"/>
        </a:p>
      </dgm:t>
    </dgm:pt>
    <dgm:pt modelId="{C08D408A-FFC2-4CDD-AE0D-F00CE3A6922F}">
      <dgm:prSet/>
      <dgm:spPr/>
      <dgm:t>
        <a:bodyPr/>
        <a:lstStyle/>
        <a:p>
          <a:pPr>
            <a:lnSpc>
              <a:spcPct val="100000"/>
            </a:lnSpc>
          </a:pPr>
          <a:r>
            <a:rPr lang="en-US" dirty="0"/>
            <a:t>Other Expenses – expenses that cannot be placed into any other category. Includes request for Indirect Costs.</a:t>
          </a:r>
        </a:p>
      </dgm:t>
    </dgm:pt>
    <dgm:pt modelId="{1E0E7517-E443-4B6B-AA52-1040C66A2CCD}" type="sibTrans" cxnId="{26F71DC8-EAC7-4DC5-942C-1EE71E0D69FF}">
      <dgm:prSet/>
      <dgm:spPr/>
      <dgm:t>
        <a:bodyPr/>
        <a:lstStyle/>
        <a:p>
          <a:endParaRPr lang="en-US"/>
        </a:p>
      </dgm:t>
    </dgm:pt>
    <dgm:pt modelId="{775C87B9-92EA-4B78-A627-82243E1BB647}" type="parTrans" cxnId="{26F71DC8-EAC7-4DC5-942C-1EE71E0D69FF}">
      <dgm:prSet/>
      <dgm:spPr/>
      <dgm:t>
        <a:bodyPr/>
        <a:lstStyle/>
        <a:p>
          <a:endParaRPr lang="en-US"/>
        </a:p>
      </dgm:t>
    </dgm:pt>
    <dgm:pt modelId="{DFCE9191-A715-417A-8FF2-5716E537184A}" type="pres">
      <dgm:prSet presAssocID="{7E33372E-7AC4-4CE5-9B21-902E43E061AC}" presName="root" presStyleCnt="0">
        <dgm:presLayoutVars>
          <dgm:dir/>
          <dgm:resizeHandles val="exact"/>
        </dgm:presLayoutVars>
      </dgm:prSet>
      <dgm:spPr/>
    </dgm:pt>
    <dgm:pt modelId="{19701DFD-C887-40FD-998F-2F411FCAC8AB}" type="pres">
      <dgm:prSet presAssocID="{FE8A95AC-02DD-4823-A35C-D0C6E5BD9E78}" presName="compNode" presStyleCnt="0"/>
      <dgm:spPr/>
    </dgm:pt>
    <dgm:pt modelId="{AABF45AA-C413-4873-BD89-28DC460563D5}" type="pres">
      <dgm:prSet presAssocID="{FE8A95AC-02DD-4823-A35C-D0C6E5BD9E78}" presName="bgRect" presStyleLbl="bgShp" presStyleIdx="0" presStyleCnt="3"/>
      <dgm:spPr/>
    </dgm:pt>
    <dgm:pt modelId="{BC4CFBE7-225A-4C71-9556-642896C8BE32}" type="pres">
      <dgm:prSet presAssocID="{FE8A95AC-02DD-4823-A35C-D0C6E5BD9E7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tract"/>
        </a:ext>
      </dgm:extLst>
    </dgm:pt>
    <dgm:pt modelId="{2190942C-9734-4448-AD48-41B9AA09372D}" type="pres">
      <dgm:prSet presAssocID="{FE8A95AC-02DD-4823-A35C-D0C6E5BD9E78}" presName="spaceRect" presStyleCnt="0"/>
      <dgm:spPr/>
    </dgm:pt>
    <dgm:pt modelId="{BCF14F69-B241-476C-BDF5-4A5CE88D6081}" type="pres">
      <dgm:prSet presAssocID="{FE8A95AC-02DD-4823-A35C-D0C6E5BD9E78}" presName="parTx" presStyleLbl="revTx" presStyleIdx="0" presStyleCnt="4">
        <dgm:presLayoutVars>
          <dgm:chMax val="0"/>
          <dgm:chPref val="0"/>
        </dgm:presLayoutVars>
      </dgm:prSet>
      <dgm:spPr/>
    </dgm:pt>
    <dgm:pt modelId="{10A9E53E-7C62-4025-B9D2-6E3E7DFDB801}" type="pres">
      <dgm:prSet presAssocID="{D0B09B0B-B7D6-4096-BC19-6F7B14801CAA}" presName="sibTrans" presStyleCnt="0"/>
      <dgm:spPr/>
    </dgm:pt>
    <dgm:pt modelId="{57A7156D-92D1-4020-81A4-6BEEDE44487C}" type="pres">
      <dgm:prSet presAssocID="{F6062891-FA70-47EB-B5E3-B03D5E3388D1}" presName="compNode" presStyleCnt="0"/>
      <dgm:spPr/>
    </dgm:pt>
    <dgm:pt modelId="{F2A6DAEE-27C8-4ADE-A926-501BF00489EE}" type="pres">
      <dgm:prSet presAssocID="{F6062891-FA70-47EB-B5E3-B03D5E3388D1}" presName="bgRect" presStyleLbl="bgShp" presStyleIdx="1" presStyleCnt="3"/>
      <dgm:spPr/>
    </dgm:pt>
    <dgm:pt modelId="{DCB760C7-644E-497C-A1FF-E80001BAC74A}" type="pres">
      <dgm:prSet presAssocID="{F6062891-FA70-47EB-B5E3-B03D5E3388D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irplane"/>
        </a:ext>
      </dgm:extLst>
    </dgm:pt>
    <dgm:pt modelId="{384BEFC5-F53D-419A-BC43-FB8439E29E8E}" type="pres">
      <dgm:prSet presAssocID="{F6062891-FA70-47EB-B5E3-B03D5E3388D1}" presName="spaceRect" presStyleCnt="0"/>
      <dgm:spPr/>
    </dgm:pt>
    <dgm:pt modelId="{6215EB4E-8084-4468-9703-D5347CBC86DD}" type="pres">
      <dgm:prSet presAssocID="{F6062891-FA70-47EB-B5E3-B03D5E3388D1}" presName="parTx" presStyleLbl="revTx" presStyleIdx="1" presStyleCnt="4">
        <dgm:presLayoutVars>
          <dgm:chMax val="0"/>
          <dgm:chPref val="0"/>
        </dgm:presLayoutVars>
      </dgm:prSet>
      <dgm:spPr/>
    </dgm:pt>
    <dgm:pt modelId="{C9DA1126-1CFC-4EE4-9961-80598FF3A98D}" type="pres">
      <dgm:prSet presAssocID="{F6062891-FA70-47EB-B5E3-B03D5E3388D1}" presName="desTx" presStyleLbl="revTx" presStyleIdx="2" presStyleCnt="4">
        <dgm:presLayoutVars/>
      </dgm:prSet>
      <dgm:spPr/>
    </dgm:pt>
    <dgm:pt modelId="{672A3888-C189-4CE1-AA1C-113A3A296A82}" type="pres">
      <dgm:prSet presAssocID="{83ED847E-6AA3-4A96-9DAE-082D691733D6}" presName="sibTrans" presStyleCnt="0"/>
      <dgm:spPr/>
    </dgm:pt>
    <dgm:pt modelId="{A2DD2EA9-07DD-4446-B99D-E02DAB9D8BCF}" type="pres">
      <dgm:prSet presAssocID="{C08D408A-FFC2-4CDD-AE0D-F00CE3A6922F}" presName="compNode" presStyleCnt="0"/>
      <dgm:spPr/>
    </dgm:pt>
    <dgm:pt modelId="{D8C0D08F-0F17-4410-965A-54A8F0007DD6}" type="pres">
      <dgm:prSet presAssocID="{C08D408A-FFC2-4CDD-AE0D-F00CE3A6922F}" presName="bgRect" presStyleLbl="bgShp" presStyleIdx="2" presStyleCnt="3"/>
      <dgm:spPr/>
    </dgm:pt>
    <dgm:pt modelId="{7D49347C-586A-4CA2-8AB6-07F118A300A6}" type="pres">
      <dgm:prSet presAssocID="{C08D408A-FFC2-4CDD-AE0D-F00CE3A6922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13A2A3D2-576A-46CD-AD9C-2AD74D13ADBA}" type="pres">
      <dgm:prSet presAssocID="{C08D408A-FFC2-4CDD-AE0D-F00CE3A6922F}" presName="spaceRect" presStyleCnt="0"/>
      <dgm:spPr/>
    </dgm:pt>
    <dgm:pt modelId="{0B8C27BD-9C0A-4BE8-9523-61A0F0F7DB77}" type="pres">
      <dgm:prSet presAssocID="{C08D408A-FFC2-4CDD-AE0D-F00CE3A6922F}" presName="parTx" presStyleLbl="revTx" presStyleIdx="3" presStyleCnt="4">
        <dgm:presLayoutVars>
          <dgm:chMax val="0"/>
          <dgm:chPref val="0"/>
        </dgm:presLayoutVars>
      </dgm:prSet>
      <dgm:spPr/>
    </dgm:pt>
  </dgm:ptLst>
  <dgm:cxnLst>
    <dgm:cxn modelId="{FF8F372B-7747-434A-8370-D77B16CE5484}" srcId="{F6062891-FA70-47EB-B5E3-B03D5E3388D1}" destId="{047835DF-94EF-4C3B-AF4D-FB1FDF72816D}" srcOrd="0" destOrd="0" parTransId="{F4413053-448E-43FF-A9A5-C83067BFD501}" sibTransId="{723CD51B-3064-4B54-B209-0982F9D17546}"/>
    <dgm:cxn modelId="{99D67087-D971-4241-82A3-7322A7E8FF92}" srcId="{7E33372E-7AC4-4CE5-9B21-902E43E061AC}" destId="{F6062891-FA70-47EB-B5E3-B03D5E3388D1}" srcOrd="1" destOrd="0" parTransId="{C6D3C1BB-161D-41C7-B575-8CCDB5EB2EDF}" sibTransId="{83ED847E-6AA3-4A96-9DAE-082D691733D6}"/>
    <dgm:cxn modelId="{E0D93393-0AAE-4E14-BA53-B509371B87A2}" type="presOf" srcId="{7E33372E-7AC4-4CE5-9B21-902E43E061AC}" destId="{DFCE9191-A715-417A-8FF2-5716E537184A}" srcOrd="0" destOrd="0" presId="urn:microsoft.com/office/officeart/2018/2/layout/IconVerticalSolidList"/>
    <dgm:cxn modelId="{4A199CA3-3498-415E-B5FE-E0F13725097B}" type="presOf" srcId="{F6062891-FA70-47EB-B5E3-B03D5E3388D1}" destId="{6215EB4E-8084-4468-9703-D5347CBC86DD}" srcOrd="0" destOrd="0" presId="urn:microsoft.com/office/officeart/2018/2/layout/IconVerticalSolidList"/>
    <dgm:cxn modelId="{F7AE9EAD-9BC0-4800-8A6A-7F7C5C16CED0}" type="presOf" srcId="{FE8A95AC-02DD-4823-A35C-D0C6E5BD9E78}" destId="{BCF14F69-B241-476C-BDF5-4A5CE88D6081}" srcOrd="0" destOrd="0" presId="urn:microsoft.com/office/officeart/2018/2/layout/IconVerticalSolidList"/>
    <dgm:cxn modelId="{26F71DC8-EAC7-4DC5-942C-1EE71E0D69FF}" srcId="{7E33372E-7AC4-4CE5-9B21-902E43E061AC}" destId="{C08D408A-FFC2-4CDD-AE0D-F00CE3A6922F}" srcOrd="2" destOrd="0" parTransId="{775C87B9-92EA-4B78-A627-82243E1BB647}" sibTransId="{1E0E7517-E443-4B6B-AA52-1040C66A2CCD}"/>
    <dgm:cxn modelId="{65385DDF-D1A3-451F-A29E-3E7FB44B2649}" type="presOf" srcId="{047835DF-94EF-4C3B-AF4D-FB1FDF72816D}" destId="{C9DA1126-1CFC-4EE4-9961-80598FF3A98D}" srcOrd="0" destOrd="0" presId="urn:microsoft.com/office/officeart/2018/2/layout/IconVerticalSolidList"/>
    <dgm:cxn modelId="{247BAFEC-9A16-485B-96C9-FA011DB31C2C}" type="presOf" srcId="{C08D408A-FFC2-4CDD-AE0D-F00CE3A6922F}" destId="{0B8C27BD-9C0A-4BE8-9523-61A0F0F7DB77}" srcOrd="0" destOrd="0" presId="urn:microsoft.com/office/officeart/2018/2/layout/IconVerticalSolidList"/>
    <dgm:cxn modelId="{779D5CF1-9169-40CC-99B6-489FB1036953}" srcId="{7E33372E-7AC4-4CE5-9B21-902E43E061AC}" destId="{FE8A95AC-02DD-4823-A35C-D0C6E5BD9E78}" srcOrd="0" destOrd="0" parTransId="{667181AF-AF37-410B-8996-487DD0E07F4F}" sibTransId="{D0B09B0B-B7D6-4096-BC19-6F7B14801CAA}"/>
    <dgm:cxn modelId="{0F9847A0-C7B5-4912-A65A-79B4A7C0FB45}" type="presParOf" srcId="{DFCE9191-A715-417A-8FF2-5716E537184A}" destId="{19701DFD-C887-40FD-998F-2F411FCAC8AB}" srcOrd="0" destOrd="0" presId="urn:microsoft.com/office/officeart/2018/2/layout/IconVerticalSolidList"/>
    <dgm:cxn modelId="{4972C353-3B23-4D4E-8189-316B32BA1390}" type="presParOf" srcId="{19701DFD-C887-40FD-998F-2F411FCAC8AB}" destId="{AABF45AA-C413-4873-BD89-28DC460563D5}" srcOrd="0" destOrd="0" presId="urn:microsoft.com/office/officeart/2018/2/layout/IconVerticalSolidList"/>
    <dgm:cxn modelId="{D3AD3F8E-45FE-403A-829B-015C5A93C3A5}" type="presParOf" srcId="{19701DFD-C887-40FD-998F-2F411FCAC8AB}" destId="{BC4CFBE7-225A-4C71-9556-642896C8BE32}" srcOrd="1" destOrd="0" presId="urn:microsoft.com/office/officeart/2018/2/layout/IconVerticalSolidList"/>
    <dgm:cxn modelId="{370669E0-61BA-4CFF-A6E1-6D3BDB8DE3C1}" type="presParOf" srcId="{19701DFD-C887-40FD-998F-2F411FCAC8AB}" destId="{2190942C-9734-4448-AD48-41B9AA09372D}" srcOrd="2" destOrd="0" presId="urn:microsoft.com/office/officeart/2018/2/layout/IconVerticalSolidList"/>
    <dgm:cxn modelId="{A9A91248-1FC6-4635-BEFD-26E14E14EC78}" type="presParOf" srcId="{19701DFD-C887-40FD-998F-2F411FCAC8AB}" destId="{BCF14F69-B241-476C-BDF5-4A5CE88D6081}" srcOrd="3" destOrd="0" presId="urn:microsoft.com/office/officeart/2018/2/layout/IconVerticalSolidList"/>
    <dgm:cxn modelId="{20C414F6-679A-49EC-A118-C6D0BB8A8D31}" type="presParOf" srcId="{DFCE9191-A715-417A-8FF2-5716E537184A}" destId="{10A9E53E-7C62-4025-B9D2-6E3E7DFDB801}" srcOrd="1" destOrd="0" presId="urn:microsoft.com/office/officeart/2018/2/layout/IconVerticalSolidList"/>
    <dgm:cxn modelId="{A3203D8D-FCF8-48B8-9299-EFBF22110753}" type="presParOf" srcId="{DFCE9191-A715-417A-8FF2-5716E537184A}" destId="{57A7156D-92D1-4020-81A4-6BEEDE44487C}" srcOrd="2" destOrd="0" presId="urn:microsoft.com/office/officeart/2018/2/layout/IconVerticalSolidList"/>
    <dgm:cxn modelId="{3089F0B4-F595-4AA8-B112-908354053750}" type="presParOf" srcId="{57A7156D-92D1-4020-81A4-6BEEDE44487C}" destId="{F2A6DAEE-27C8-4ADE-A926-501BF00489EE}" srcOrd="0" destOrd="0" presId="urn:microsoft.com/office/officeart/2018/2/layout/IconVerticalSolidList"/>
    <dgm:cxn modelId="{C0EFB22D-DAF9-4C02-B31E-A0E3E73CEFF0}" type="presParOf" srcId="{57A7156D-92D1-4020-81A4-6BEEDE44487C}" destId="{DCB760C7-644E-497C-A1FF-E80001BAC74A}" srcOrd="1" destOrd="0" presId="urn:microsoft.com/office/officeart/2018/2/layout/IconVerticalSolidList"/>
    <dgm:cxn modelId="{E190A052-9D25-428E-8AD5-A6619E5FE95C}" type="presParOf" srcId="{57A7156D-92D1-4020-81A4-6BEEDE44487C}" destId="{384BEFC5-F53D-419A-BC43-FB8439E29E8E}" srcOrd="2" destOrd="0" presId="urn:microsoft.com/office/officeart/2018/2/layout/IconVerticalSolidList"/>
    <dgm:cxn modelId="{8A633DD2-D7EC-4EB0-A89E-10CAFC96899E}" type="presParOf" srcId="{57A7156D-92D1-4020-81A4-6BEEDE44487C}" destId="{6215EB4E-8084-4468-9703-D5347CBC86DD}" srcOrd="3" destOrd="0" presId="urn:microsoft.com/office/officeart/2018/2/layout/IconVerticalSolidList"/>
    <dgm:cxn modelId="{D1A721DA-5D60-4419-A978-170454DE6631}" type="presParOf" srcId="{57A7156D-92D1-4020-81A4-6BEEDE44487C}" destId="{C9DA1126-1CFC-4EE4-9961-80598FF3A98D}" srcOrd="4" destOrd="0" presId="urn:microsoft.com/office/officeart/2018/2/layout/IconVerticalSolidList"/>
    <dgm:cxn modelId="{E4F321E2-BC7F-4270-9844-9F09F7279A60}" type="presParOf" srcId="{DFCE9191-A715-417A-8FF2-5716E537184A}" destId="{672A3888-C189-4CE1-AA1C-113A3A296A82}" srcOrd="3" destOrd="0" presId="urn:microsoft.com/office/officeart/2018/2/layout/IconVerticalSolidList"/>
    <dgm:cxn modelId="{3817884A-D021-48B9-913C-6CD2F367CD20}" type="presParOf" srcId="{DFCE9191-A715-417A-8FF2-5716E537184A}" destId="{A2DD2EA9-07DD-4446-B99D-E02DAB9D8BCF}" srcOrd="4" destOrd="0" presId="urn:microsoft.com/office/officeart/2018/2/layout/IconVerticalSolidList"/>
    <dgm:cxn modelId="{218EC455-0379-4798-B74A-902A7F645CEF}" type="presParOf" srcId="{A2DD2EA9-07DD-4446-B99D-E02DAB9D8BCF}" destId="{D8C0D08F-0F17-4410-965A-54A8F0007DD6}" srcOrd="0" destOrd="0" presId="urn:microsoft.com/office/officeart/2018/2/layout/IconVerticalSolidList"/>
    <dgm:cxn modelId="{5CCBCEF7-59A5-4FB9-92CD-6C21B9DBBC2B}" type="presParOf" srcId="{A2DD2EA9-07DD-4446-B99D-E02DAB9D8BCF}" destId="{7D49347C-586A-4CA2-8AB6-07F118A300A6}" srcOrd="1" destOrd="0" presId="urn:microsoft.com/office/officeart/2018/2/layout/IconVerticalSolidList"/>
    <dgm:cxn modelId="{4DE3169D-7F4E-4AA7-8BA4-E56D191F0DB1}" type="presParOf" srcId="{A2DD2EA9-07DD-4446-B99D-E02DAB9D8BCF}" destId="{13A2A3D2-576A-46CD-AD9C-2AD74D13ADBA}" srcOrd="2" destOrd="0" presId="urn:microsoft.com/office/officeart/2018/2/layout/IconVerticalSolidList"/>
    <dgm:cxn modelId="{14C981FD-B74E-424E-955C-156DB3BC1D52}" type="presParOf" srcId="{A2DD2EA9-07DD-4446-B99D-E02DAB9D8BCF}" destId="{0B8C27BD-9C0A-4BE8-9523-61A0F0F7DB77}"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BF1FBC4-729A-41DB-9BA5-0A7643AC4879}"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en-US"/>
        </a:p>
      </dgm:t>
    </dgm:pt>
    <dgm:pt modelId="{806EC5E3-5016-457E-8692-A1CED7E0F7D1}">
      <dgm:prSet/>
      <dgm:spPr>
        <a:gradFill rotWithShape="0">
          <a:gsLst>
            <a:gs pos="0">
              <a:schemeClr val="bg1"/>
            </a:gs>
            <a:gs pos="50000">
              <a:schemeClr val="bg1">
                <a:lumMod val="75000"/>
                <a:lumOff val="25000"/>
              </a:schemeClr>
            </a:gs>
            <a:gs pos="100000">
              <a:schemeClr val="bg1"/>
            </a:gs>
          </a:gsLst>
        </a:gradFill>
      </dgm:spPr>
      <dgm:t>
        <a:bodyPr/>
        <a:lstStyle/>
        <a:p>
          <a:r>
            <a:rPr lang="en-US" dirty="0"/>
            <a:t>Match can be non-Federal grants or Cash or In-Kind donations and should be used for the proposed project.</a:t>
          </a:r>
        </a:p>
      </dgm:t>
    </dgm:pt>
    <dgm:pt modelId="{F6999168-EDB1-41E8-A98C-BA87B4E42902}" type="parTrans" cxnId="{B5D21604-6F4D-4546-837B-D6FD255DD098}">
      <dgm:prSet/>
      <dgm:spPr/>
      <dgm:t>
        <a:bodyPr/>
        <a:lstStyle/>
        <a:p>
          <a:endParaRPr lang="en-US"/>
        </a:p>
      </dgm:t>
    </dgm:pt>
    <dgm:pt modelId="{EA0C65DD-D99E-4662-98FE-33CE2378FA39}" type="sibTrans" cxnId="{B5D21604-6F4D-4546-837B-D6FD255DD098}">
      <dgm:prSet/>
      <dgm:spPr/>
      <dgm:t>
        <a:bodyPr/>
        <a:lstStyle/>
        <a:p>
          <a:endParaRPr lang="en-US"/>
        </a:p>
      </dgm:t>
    </dgm:pt>
    <dgm:pt modelId="{C66BD794-3160-4B83-9668-59606AD44ABD}">
      <dgm:prSet/>
      <dgm:spPr>
        <a:gradFill rotWithShape="0">
          <a:gsLst>
            <a:gs pos="0">
              <a:schemeClr val="bg1"/>
            </a:gs>
            <a:gs pos="50000">
              <a:schemeClr val="bg1">
                <a:lumMod val="75000"/>
                <a:lumOff val="25000"/>
              </a:schemeClr>
            </a:gs>
            <a:gs pos="100000">
              <a:schemeClr val="bg1"/>
            </a:gs>
          </a:gsLst>
        </a:gradFill>
      </dgm:spPr>
      <dgm:t>
        <a:bodyPr/>
        <a:lstStyle/>
        <a:p>
          <a:r>
            <a:rPr lang="en-US" dirty="0"/>
            <a:t>Volunteers can be used to help deliver the service provided by the proposed project.</a:t>
          </a:r>
        </a:p>
      </dgm:t>
    </dgm:pt>
    <dgm:pt modelId="{B2534694-966C-4A40-AE12-6D5C78697D2E}" type="parTrans" cxnId="{EBA1FA43-B58E-4BAA-AB4B-3D244237245A}">
      <dgm:prSet/>
      <dgm:spPr/>
      <dgm:t>
        <a:bodyPr/>
        <a:lstStyle/>
        <a:p>
          <a:endParaRPr lang="en-US"/>
        </a:p>
      </dgm:t>
    </dgm:pt>
    <dgm:pt modelId="{16F33BFD-AC5B-4435-B70E-49C587A7C31B}" type="sibTrans" cxnId="{EBA1FA43-B58E-4BAA-AB4B-3D244237245A}">
      <dgm:prSet/>
      <dgm:spPr/>
      <dgm:t>
        <a:bodyPr/>
        <a:lstStyle/>
        <a:p>
          <a:endParaRPr lang="en-US"/>
        </a:p>
      </dgm:t>
    </dgm:pt>
    <dgm:pt modelId="{475DF542-CA2A-47B2-B15C-B1FF60671D22}">
      <dgm:prSet/>
      <dgm:spPr>
        <a:gradFill rotWithShape="0">
          <a:gsLst>
            <a:gs pos="0">
              <a:schemeClr val="bg1"/>
            </a:gs>
            <a:gs pos="50000">
              <a:schemeClr val="bg1">
                <a:lumMod val="75000"/>
                <a:lumOff val="25000"/>
              </a:schemeClr>
            </a:gs>
            <a:gs pos="100000">
              <a:schemeClr val="bg1"/>
            </a:gs>
          </a:gsLst>
        </a:gradFill>
      </dgm:spPr>
      <dgm:t>
        <a:bodyPr/>
        <a:lstStyle/>
        <a:p>
          <a:r>
            <a:rPr lang="en-US" dirty="0"/>
            <a:t>Volunteers are a good source of in-kind match and the DFA-IGS established hourly rate for volunteers is $25.43/hour.</a:t>
          </a:r>
        </a:p>
      </dgm:t>
    </dgm:pt>
    <dgm:pt modelId="{43D5B34B-11E3-4A08-B95F-87776DC9449E}" type="parTrans" cxnId="{CB353A06-96F9-427F-B531-983D33484F72}">
      <dgm:prSet/>
      <dgm:spPr/>
      <dgm:t>
        <a:bodyPr/>
        <a:lstStyle/>
        <a:p>
          <a:endParaRPr lang="en-US"/>
        </a:p>
      </dgm:t>
    </dgm:pt>
    <dgm:pt modelId="{E22490CE-3DBB-4616-871F-7BCC1CBAFE66}" type="sibTrans" cxnId="{CB353A06-96F9-427F-B531-983D33484F72}">
      <dgm:prSet/>
      <dgm:spPr/>
      <dgm:t>
        <a:bodyPr/>
        <a:lstStyle/>
        <a:p>
          <a:endParaRPr lang="en-US"/>
        </a:p>
      </dgm:t>
    </dgm:pt>
    <dgm:pt modelId="{AC402F6F-BCB4-43B4-8CBD-8BB5E6844883}" type="pres">
      <dgm:prSet presAssocID="{2BF1FBC4-729A-41DB-9BA5-0A7643AC4879}" presName="linear" presStyleCnt="0">
        <dgm:presLayoutVars>
          <dgm:animLvl val="lvl"/>
          <dgm:resizeHandles val="exact"/>
        </dgm:presLayoutVars>
      </dgm:prSet>
      <dgm:spPr/>
    </dgm:pt>
    <dgm:pt modelId="{DBAD2CD9-A707-4D75-B5CE-1A3EBA659A37}" type="pres">
      <dgm:prSet presAssocID="{806EC5E3-5016-457E-8692-A1CED7E0F7D1}" presName="parentText" presStyleLbl="node1" presStyleIdx="0" presStyleCnt="3">
        <dgm:presLayoutVars>
          <dgm:chMax val="0"/>
          <dgm:bulletEnabled val="1"/>
        </dgm:presLayoutVars>
      </dgm:prSet>
      <dgm:spPr/>
    </dgm:pt>
    <dgm:pt modelId="{DE777820-E276-4C4F-BCEB-C9A21608297D}" type="pres">
      <dgm:prSet presAssocID="{EA0C65DD-D99E-4662-98FE-33CE2378FA39}" presName="spacer" presStyleCnt="0"/>
      <dgm:spPr/>
    </dgm:pt>
    <dgm:pt modelId="{63E36C91-E599-4188-86D4-337AC520AB19}" type="pres">
      <dgm:prSet presAssocID="{C66BD794-3160-4B83-9668-59606AD44ABD}" presName="parentText" presStyleLbl="node1" presStyleIdx="1" presStyleCnt="3">
        <dgm:presLayoutVars>
          <dgm:chMax val="0"/>
          <dgm:bulletEnabled val="1"/>
        </dgm:presLayoutVars>
      </dgm:prSet>
      <dgm:spPr/>
    </dgm:pt>
    <dgm:pt modelId="{5CA8A6FB-49E6-4912-9EB9-0D64BC79FDE8}" type="pres">
      <dgm:prSet presAssocID="{16F33BFD-AC5B-4435-B70E-49C587A7C31B}" presName="spacer" presStyleCnt="0"/>
      <dgm:spPr/>
    </dgm:pt>
    <dgm:pt modelId="{2C41957A-8F7A-4710-AEAF-57EB3C21FF78}" type="pres">
      <dgm:prSet presAssocID="{475DF542-CA2A-47B2-B15C-B1FF60671D22}" presName="parentText" presStyleLbl="node1" presStyleIdx="2" presStyleCnt="3">
        <dgm:presLayoutVars>
          <dgm:chMax val="0"/>
          <dgm:bulletEnabled val="1"/>
        </dgm:presLayoutVars>
      </dgm:prSet>
      <dgm:spPr/>
    </dgm:pt>
  </dgm:ptLst>
  <dgm:cxnLst>
    <dgm:cxn modelId="{B5D21604-6F4D-4546-837B-D6FD255DD098}" srcId="{2BF1FBC4-729A-41DB-9BA5-0A7643AC4879}" destId="{806EC5E3-5016-457E-8692-A1CED7E0F7D1}" srcOrd="0" destOrd="0" parTransId="{F6999168-EDB1-41E8-A98C-BA87B4E42902}" sibTransId="{EA0C65DD-D99E-4662-98FE-33CE2378FA39}"/>
    <dgm:cxn modelId="{CB353A06-96F9-427F-B531-983D33484F72}" srcId="{2BF1FBC4-729A-41DB-9BA5-0A7643AC4879}" destId="{475DF542-CA2A-47B2-B15C-B1FF60671D22}" srcOrd="2" destOrd="0" parTransId="{43D5B34B-11E3-4A08-B95F-87776DC9449E}" sibTransId="{E22490CE-3DBB-4616-871F-7BCC1CBAFE66}"/>
    <dgm:cxn modelId="{EBA1FA43-B58E-4BAA-AB4B-3D244237245A}" srcId="{2BF1FBC4-729A-41DB-9BA5-0A7643AC4879}" destId="{C66BD794-3160-4B83-9668-59606AD44ABD}" srcOrd="1" destOrd="0" parTransId="{B2534694-966C-4A40-AE12-6D5C78697D2E}" sibTransId="{16F33BFD-AC5B-4435-B70E-49C587A7C31B}"/>
    <dgm:cxn modelId="{74AC3568-68C6-46A0-B1A9-5CF020812A6F}" type="presOf" srcId="{2BF1FBC4-729A-41DB-9BA5-0A7643AC4879}" destId="{AC402F6F-BCB4-43B4-8CBD-8BB5E6844883}" srcOrd="0" destOrd="0" presId="urn:microsoft.com/office/officeart/2005/8/layout/vList2"/>
    <dgm:cxn modelId="{651AD69C-A057-421E-9646-5B80F491E176}" type="presOf" srcId="{475DF542-CA2A-47B2-B15C-B1FF60671D22}" destId="{2C41957A-8F7A-4710-AEAF-57EB3C21FF78}" srcOrd="0" destOrd="0" presId="urn:microsoft.com/office/officeart/2005/8/layout/vList2"/>
    <dgm:cxn modelId="{81614DA8-36AA-4C94-9FAE-CDB09F27F4C5}" type="presOf" srcId="{C66BD794-3160-4B83-9668-59606AD44ABD}" destId="{63E36C91-E599-4188-86D4-337AC520AB19}" srcOrd="0" destOrd="0" presId="urn:microsoft.com/office/officeart/2005/8/layout/vList2"/>
    <dgm:cxn modelId="{7FDC4BE2-C9B1-43BF-BBC6-2A865EF49151}" type="presOf" srcId="{806EC5E3-5016-457E-8692-A1CED7E0F7D1}" destId="{DBAD2CD9-A707-4D75-B5CE-1A3EBA659A37}" srcOrd="0" destOrd="0" presId="urn:microsoft.com/office/officeart/2005/8/layout/vList2"/>
    <dgm:cxn modelId="{10DF9F08-550D-4AE6-815B-0A01E02C802A}" type="presParOf" srcId="{AC402F6F-BCB4-43B4-8CBD-8BB5E6844883}" destId="{DBAD2CD9-A707-4D75-B5CE-1A3EBA659A37}" srcOrd="0" destOrd="0" presId="urn:microsoft.com/office/officeart/2005/8/layout/vList2"/>
    <dgm:cxn modelId="{0C58E44F-A294-41DD-ABC0-72CE455A44BB}" type="presParOf" srcId="{AC402F6F-BCB4-43B4-8CBD-8BB5E6844883}" destId="{DE777820-E276-4C4F-BCEB-C9A21608297D}" srcOrd="1" destOrd="0" presId="urn:microsoft.com/office/officeart/2005/8/layout/vList2"/>
    <dgm:cxn modelId="{D77319DD-6501-40D3-9769-1A9219377A1D}" type="presParOf" srcId="{AC402F6F-BCB4-43B4-8CBD-8BB5E6844883}" destId="{63E36C91-E599-4188-86D4-337AC520AB19}" srcOrd="2" destOrd="0" presId="urn:microsoft.com/office/officeart/2005/8/layout/vList2"/>
    <dgm:cxn modelId="{E808621B-E759-420C-BA23-390609DBE262}" type="presParOf" srcId="{AC402F6F-BCB4-43B4-8CBD-8BB5E6844883}" destId="{5CA8A6FB-49E6-4912-9EB9-0D64BC79FDE8}" srcOrd="3" destOrd="0" presId="urn:microsoft.com/office/officeart/2005/8/layout/vList2"/>
    <dgm:cxn modelId="{D87381C1-F4E2-428D-8153-BC30E0948340}" type="presParOf" srcId="{AC402F6F-BCB4-43B4-8CBD-8BB5E6844883}" destId="{2C41957A-8F7A-4710-AEAF-57EB3C21FF78}" srcOrd="4"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1F3C5B0-153F-46EB-A9FF-6740308F5805}" type="doc">
      <dgm:prSet loTypeId="urn:microsoft.com/office/officeart/2016/7/layout/AccentHomeChevronProcess" loCatId="process" qsTypeId="urn:microsoft.com/office/officeart/2005/8/quickstyle/simple1" qsCatId="simple" csTypeId="urn:microsoft.com/office/officeart/2005/8/colors/accent1_2" csCatId="accent1" phldr="1"/>
      <dgm:spPr/>
      <dgm:t>
        <a:bodyPr/>
        <a:lstStyle/>
        <a:p>
          <a:endParaRPr lang="en-US"/>
        </a:p>
      </dgm:t>
    </dgm:pt>
    <dgm:pt modelId="{B7B400BD-5A86-4FB7-A904-BE074BB37C4E}">
      <dgm:prSet custT="1"/>
      <dgm:spPr>
        <a:solidFill>
          <a:schemeClr val="bg2"/>
        </a:solidFill>
        <a:ln>
          <a:solidFill>
            <a:schemeClr val="bg2"/>
          </a:solidFill>
        </a:ln>
      </dgm:spPr>
      <dgm:t>
        <a:bodyPr/>
        <a:lstStyle/>
        <a:p>
          <a:r>
            <a:rPr lang="en-US" sz="1400" dirty="0"/>
            <a:t>April 17 – May 19</a:t>
          </a:r>
        </a:p>
      </dgm:t>
    </dgm:pt>
    <dgm:pt modelId="{9288C45F-6714-427B-90B9-55B7326545D9}" type="parTrans" cxnId="{6A1AE652-31F9-4E52-8621-5809298AED80}">
      <dgm:prSet/>
      <dgm:spPr/>
      <dgm:t>
        <a:bodyPr/>
        <a:lstStyle/>
        <a:p>
          <a:endParaRPr lang="en-US"/>
        </a:p>
      </dgm:t>
    </dgm:pt>
    <dgm:pt modelId="{5D20A85B-3E61-4D7B-B342-BA714A1F6A87}" type="sibTrans" cxnId="{6A1AE652-31F9-4E52-8621-5809298AED80}">
      <dgm:prSet/>
      <dgm:spPr/>
      <dgm:t>
        <a:bodyPr/>
        <a:lstStyle/>
        <a:p>
          <a:endParaRPr lang="en-US"/>
        </a:p>
      </dgm:t>
    </dgm:pt>
    <dgm:pt modelId="{35E5BBD3-55C5-4A47-8821-813938C46A05}">
      <dgm:prSet custT="1"/>
      <dgm:spPr/>
      <dgm:t>
        <a:bodyPr/>
        <a:lstStyle/>
        <a:p>
          <a:r>
            <a:rPr lang="en-US" sz="1500" dirty="0"/>
            <a:t>Written questions can be submitted by email to the project Manager and answers will be posted on FAQ section of the DFA-IGS website.</a:t>
          </a:r>
        </a:p>
      </dgm:t>
    </dgm:pt>
    <dgm:pt modelId="{929EB2A2-D40C-4700-9884-BC3A7C3CABE7}" type="parTrans" cxnId="{3293FAB3-9540-42C9-A702-5A75B98E3EE1}">
      <dgm:prSet/>
      <dgm:spPr/>
      <dgm:t>
        <a:bodyPr/>
        <a:lstStyle/>
        <a:p>
          <a:endParaRPr lang="en-US"/>
        </a:p>
      </dgm:t>
    </dgm:pt>
    <dgm:pt modelId="{7519080A-6749-45DE-9182-79AA4DB39E5A}" type="sibTrans" cxnId="{3293FAB3-9540-42C9-A702-5A75B98E3EE1}">
      <dgm:prSet/>
      <dgm:spPr/>
      <dgm:t>
        <a:bodyPr/>
        <a:lstStyle/>
        <a:p>
          <a:endParaRPr lang="en-US"/>
        </a:p>
      </dgm:t>
    </dgm:pt>
    <dgm:pt modelId="{65646F51-163F-4B03-A396-DE2DE54F2752}">
      <dgm:prSet custT="1"/>
      <dgm:spPr>
        <a:solidFill>
          <a:schemeClr val="bg2"/>
        </a:solidFill>
        <a:ln>
          <a:solidFill>
            <a:schemeClr val="bg2"/>
          </a:solidFill>
        </a:ln>
      </dgm:spPr>
      <dgm:t>
        <a:bodyPr/>
        <a:lstStyle/>
        <a:p>
          <a:r>
            <a:rPr lang="en-US" sz="1400" dirty="0"/>
            <a:t>May 26– 11:59pm</a:t>
          </a:r>
        </a:p>
      </dgm:t>
    </dgm:pt>
    <dgm:pt modelId="{C6076413-A200-47D6-B392-5A539D4DE097}" type="parTrans" cxnId="{E092718F-6F92-4905-AE67-CE5BD04E61B0}">
      <dgm:prSet/>
      <dgm:spPr/>
      <dgm:t>
        <a:bodyPr/>
        <a:lstStyle/>
        <a:p>
          <a:endParaRPr lang="en-US"/>
        </a:p>
      </dgm:t>
    </dgm:pt>
    <dgm:pt modelId="{4EC60217-7B10-4942-80D8-0B54EA909B6E}" type="sibTrans" cxnId="{E092718F-6F92-4905-AE67-CE5BD04E61B0}">
      <dgm:prSet/>
      <dgm:spPr/>
      <dgm:t>
        <a:bodyPr/>
        <a:lstStyle/>
        <a:p>
          <a:endParaRPr lang="en-US"/>
        </a:p>
      </dgm:t>
    </dgm:pt>
    <dgm:pt modelId="{59375964-5C02-4771-A688-7DC096A525A9}">
      <dgm:prSet custT="1"/>
      <dgm:spPr/>
      <dgm:t>
        <a:bodyPr/>
        <a:lstStyle/>
        <a:p>
          <a:endParaRPr lang="en-US" sz="1500" dirty="0"/>
        </a:p>
      </dgm:t>
    </dgm:pt>
    <dgm:pt modelId="{E6BDC9D0-5D63-4C70-86D2-E9D778841A8B}" type="parTrans" cxnId="{05B42D26-EC1A-4683-B5C3-0601B2D9F3A6}">
      <dgm:prSet/>
      <dgm:spPr/>
      <dgm:t>
        <a:bodyPr/>
        <a:lstStyle/>
        <a:p>
          <a:endParaRPr lang="en-US"/>
        </a:p>
      </dgm:t>
    </dgm:pt>
    <dgm:pt modelId="{9B09D6E8-86B8-48CC-9B9C-3CC559035777}" type="sibTrans" cxnId="{05B42D26-EC1A-4683-B5C3-0601B2D9F3A6}">
      <dgm:prSet/>
      <dgm:spPr/>
      <dgm:t>
        <a:bodyPr/>
        <a:lstStyle/>
        <a:p>
          <a:endParaRPr lang="en-US"/>
        </a:p>
      </dgm:t>
    </dgm:pt>
    <dgm:pt modelId="{109CB2AD-1ADE-44C1-98E1-F55B9E0FA2A0}">
      <dgm:prSet custT="1"/>
      <dgm:spPr/>
      <dgm:t>
        <a:bodyPr/>
        <a:lstStyle/>
        <a:p>
          <a:r>
            <a:rPr lang="en-US" sz="1500" dirty="0"/>
            <a:t>APPLICATION SUBMISSION </a:t>
          </a:r>
          <a:r>
            <a:rPr lang="en-US" sz="1500" u="sng" dirty="0"/>
            <a:t>DEADLINE</a:t>
          </a:r>
          <a:r>
            <a:rPr lang="en-US" sz="1500" dirty="0"/>
            <a:t> IN IGS CONNECT</a:t>
          </a:r>
        </a:p>
      </dgm:t>
    </dgm:pt>
    <dgm:pt modelId="{16C029A9-E2AD-49BF-952D-61BCC81B349E}" type="parTrans" cxnId="{BE2A04AA-D7BC-471C-B72E-2996833F8F83}">
      <dgm:prSet/>
      <dgm:spPr/>
      <dgm:t>
        <a:bodyPr/>
        <a:lstStyle/>
        <a:p>
          <a:endParaRPr lang="en-US"/>
        </a:p>
      </dgm:t>
    </dgm:pt>
    <dgm:pt modelId="{A74697BA-0F7F-4B44-A443-E04BD75C4FA1}" type="sibTrans" cxnId="{BE2A04AA-D7BC-471C-B72E-2996833F8F83}">
      <dgm:prSet/>
      <dgm:spPr/>
      <dgm:t>
        <a:bodyPr/>
        <a:lstStyle/>
        <a:p>
          <a:endParaRPr lang="en-US"/>
        </a:p>
      </dgm:t>
    </dgm:pt>
    <dgm:pt modelId="{C10B6252-4F4D-4182-885D-8DF317C2C478}">
      <dgm:prSet custT="1"/>
      <dgm:spPr>
        <a:solidFill>
          <a:schemeClr val="bg2"/>
        </a:solidFill>
        <a:ln>
          <a:solidFill>
            <a:schemeClr val="bg2"/>
          </a:solidFill>
        </a:ln>
      </dgm:spPr>
      <dgm:t>
        <a:bodyPr/>
        <a:lstStyle/>
        <a:p>
          <a:r>
            <a:rPr lang="en-US" sz="1400" dirty="0"/>
            <a:t>May 29- July 30</a:t>
          </a:r>
        </a:p>
      </dgm:t>
    </dgm:pt>
    <dgm:pt modelId="{2C13C7EE-211A-4463-9EB4-DEFA07D0C178}" type="parTrans" cxnId="{8F6B4256-D346-4B5B-905B-F52100DE9929}">
      <dgm:prSet/>
      <dgm:spPr/>
      <dgm:t>
        <a:bodyPr/>
        <a:lstStyle/>
        <a:p>
          <a:endParaRPr lang="en-US"/>
        </a:p>
      </dgm:t>
    </dgm:pt>
    <dgm:pt modelId="{C6E068AC-5F11-4ECC-A187-1AA817A808C4}" type="sibTrans" cxnId="{8F6B4256-D346-4B5B-905B-F52100DE9929}">
      <dgm:prSet/>
      <dgm:spPr/>
      <dgm:t>
        <a:bodyPr/>
        <a:lstStyle/>
        <a:p>
          <a:endParaRPr lang="en-US"/>
        </a:p>
      </dgm:t>
    </dgm:pt>
    <dgm:pt modelId="{D394DD76-60B9-4763-9E14-BC2031BE5EFC}">
      <dgm:prSet custT="1"/>
      <dgm:spPr/>
      <dgm:t>
        <a:bodyPr/>
        <a:lstStyle/>
        <a:p>
          <a:r>
            <a:rPr lang="en-US" sz="1500" dirty="0"/>
            <a:t>Proposal Review &amp; Selection</a:t>
          </a:r>
        </a:p>
      </dgm:t>
    </dgm:pt>
    <dgm:pt modelId="{DC356FCF-A3AE-4454-82EE-5AEEBA731BAD}" type="parTrans" cxnId="{C4C0F1EF-7D60-43AA-969D-B73BCFC6591C}">
      <dgm:prSet/>
      <dgm:spPr/>
      <dgm:t>
        <a:bodyPr/>
        <a:lstStyle/>
        <a:p>
          <a:endParaRPr lang="en-US"/>
        </a:p>
      </dgm:t>
    </dgm:pt>
    <dgm:pt modelId="{EC4D6EDB-0F00-4930-97CE-576900F03EF8}" type="sibTrans" cxnId="{C4C0F1EF-7D60-43AA-969D-B73BCFC6591C}">
      <dgm:prSet/>
      <dgm:spPr/>
      <dgm:t>
        <a:bodyPr/>
        <a:lstStyle/>
        <a:p>
          <a:endParaRPr lang="en-US"/>
        </a:p>
      </dgm:t>
    </dgm:pt>
    <dgm:pt modelId="{2E6FE383-85A6-4686-82B8-FBBD14C059B0}">
      <dgm:prSet custT="1"/>
      <dgm:spPr>
        <a:solidFill>
          <a:schemeClr val="bg2"/>
        </a:solidFill>
        <a:ln>
          <a:solidFill>
            <a:schemeClr val="bg2"/>
          </a:solidFill>
        </a:ln>
      </dgm:spPr>
      <dgm:t>
        <a:bodyPr/>
        <a:lstStyle/>
        <a:p>
          <a:r>
            <a:rPr lang="en-US" sz="1400" dirty="0"/>
            <a:t>July 31 – September 15</a:t>
          </a:r>
        </a:p>
      </dgm:t>
    </dgm:pt>
    <dgm:pt modelId="{ABC7B0E5-CE47-4335-990E-70CF0BC034FF}" type="parTrans" cxnId="{2C8AFD3A-FB32-4C14-81A8-603378F22AD1}">
      <dgm:prSet/>
      <dgm:spPr/>
      <dgm:t>
        <a:bodyPr/>
        <a:lstStyle/>
        <a:p>
          <a:endParaRPr lang="en-US"/>
        </a:p>
      </dgm:t>
    </dgm:pt>
    <dgm:pt modelId="{7A64E672-654A-4ACD-B0E1-5BDEA4C0A11C}" type="sibTrans" cxnId="{2C8AFD3A-FB32-4C14-81A8-603378F22AD1}">
      <dgm:prSet/>
      <dgm:spPr/>
      <dgm:t>
        <a:bodyPr/>
        <a:lstStyle/>
        <a:p>
          <a:endParaRPr lang="en-US"/>
        </a:p>
      </dgm:t>
    </dgm:pt>
    <dgm:pt modelId="{9BF47D60-1AF1-4307-ADE2-891BBB28AAC9}">
      <dgm:prSet custT="1"/>
      <dgm:spPr/>
      <dgm:t>
        <a:bodyPr/>
        <a:lstStyle/>
        <a:p>
          <a:r>
            <a:rPr lang="en-US" sz="1500" dirty="0"/>
            <a:t>Consultations, Appeals, &amp; Award Acceptance</a:t>
          </a:r>
        </a:p>
      </dgm:t>
    </dgm:pt>
    <dgm:pt modelId="{19FED3F2-9C83-4A42-827E-6679CD14E9AA}" type="parTrans" cxnId="{F726A2A9-DC1D-4047-B8B1-71ECA1888469}">
      <dgm:prSet/>
      <dgm:spPr/>
      <dgm:t>
        <a:bodyPr/>
        <a:lstStyle/>
        <a:p>
          <a:endParaRPr lang="en-US"/>
        </a:p>
      </dgm:t>
    </dgm:pt>
    <dgm:pt modelId="{C2BA4934-FE86-4A33-93E4-35CDF446A4A5}" type="sibTrans" cxnId="{F726A2A9-DC1D-4047-B8B1-71ECA1888469}">
      <dgm:prSet/>
      <dgm:spPr/>
      <dgm:t>
        <a:bodyPr/>
        <a:lstStyle/>
        <a:p>
          <a:endParaRPr lang="en-US"/>
        </a:p>
      </dgm:t>
    </dgm:pt>
    <dgm:pt modelId="{8EBB00FF-4733-49F4-A9FE-81B50C4FEFC8}">
      <dgm:prSet/>
      <dgm:spPr>
        <a:solidFill>
          <a:schemeClr val="bg2"/>
        </a:solidFill>
        <a:ln>
          <a:solidFill>
            <a:schemeClr val="bg2"/>
          </a:solidFill>
        </a:ln>
      </dgm:spPr>
      <dgm:t>
        <a:bodyPr/>
        <a:lstStyle/>
        <a:p>
          <a:r>
            <a:rPr lang="en-US" dirty="0"/>
            <a:t>October 1</a:t>
          </a:r>
        </a:p>
      </dgm:t>
    </dgm:pt>
    <dgm:pt modelId="{237AF45B-043E-4349-9A2A-BD5F747471BE}" type="parTrans" cxnId="{7D7148FF-C532-4264-B5EE-38CFA7CF270B}">
      <dgm:prSet/>
      <dgm:spPr/>
      <dgm:t>
        <a:bodyPr/>
        <a:lstStyle/>
        <a:p>
          <a:endParaRPr lang="en-US"/>
        </a:p>
      </dgm:t>
    </dgm:pt>
    <dgm:pt modelId="{C447E35B-48F1-4202-8196-76E26FC4E17E}" type="sibTrans" cxnId="{7D7148FF-C532-4264-B5EE-38CFA7CF270B}">
      <dgm:prSet/>
      <dgm:spPr/>
      <dgm:t>
        <a:bodyPr/>
        <a:lstStyle/>
        <a:p>
          <a:endParaRPr lang="en-US"/>
        </a:p>
      </dgm:t>
    </dgm:pt>
    <dgm:pt modelId="{F97AD654-30E0-49AA-B1BA-72A3363E3D4A}">
      <dgm:prSet custT="1"/>
      <dgm:spPr/>
      <dgm:t>
        <a:bodyPr/>
        <a:lstStyle/>
        <a:p>
          <a:r>
            <a:rPr lang="en-US" sz="1500" dirty="0"/>
            <a:t>Project Start Date</a:t>
          </a:r>
        </a:p>
      </dgm:t>
    </dgm:pt>
    <dgm:pt modelId="{C3446A3C-198E-481F-A856-F0AD38241C30}" type="parTrans" cxnId="{78EC4C75-60CD-4E0F-95A6-BFC1199AA598}">
      <dgm:prSet/>
      <dgm:spPr/>
      <dgm:t>
        <a:bodyPr/>
        <a:lstStyle/>
        <a:p>
          <a:endParaRPr lang="en-US"/>
        </a:p>
      </dgm:t>
    </dgm:pt>
    <dgm:pt modelId="{D11E4385-76BE-4DE2-BF9E-EEAA183BFB15}" type="sibTrans" cxnId="{78EC4C75-60CD-4E0F-95A6-BFC1199AA598}">
      <dgm:prSet/>
      <dgm:spPr/>
      <dgm:t>
        <a:bodyPr/>
        <a:lstStyle/>
        <a:p>
          <a:endParaRPr lang="en-US"/>
        </a:p>
      </dgm:t>
    </dgm:pt>
    <dgm:pt modelId="{C4940C01-1F0C-45BD-BDE1-AA8335B2AEFE}" type="pres">
      <dgm:prSet presAssocID="{21F3C5B0-153F-46EB-A9FF-6740308F5805}" presName="Name0" presStyleCnt="0">
        <dgm:presLayoutVars>
          <dgm:animLvl val="lvl"/>
          <dgm:resizeHandles val="exact"/>
        </dgm:presLayoutVars>
      </dgm:prSet>
      <dgm:spPr/>
    </dgm:pt>
    <dgm:pt modelId="{34B88B51-F627-4309-A819-CE5A3F777CF6}" type="pres">
      <dgm:prSet presAssocID="{B7B400BD-5A86-4FB7-A904-BE074BB37C4E}" presName="composite" presStyleCnt="0"/>
      <dgm:spPr/>
    </dgm:pt>
    <dgm:pt modelId="{767322D2-42D9-4807-8B8C-2D42356D3999}" type="pres">
      <dgm:prSet presAssocID="{B7B400BD-5A86-4FB7-A904-BE074BB37C4E}" presName="L" presStyleLbl="solidFgAcc1" presStyleIdx="0" presStyleCnt="5">
        <dgm:presLayoutVars>
          <dgm:chMax val="0"/>
          <dgm:chPref val="0"/>
        </dgm:presLayoutVars>
      </dgm:prSet>
      <dgm:spPr>
        <a:ln>
          <a:solidFill>
            <a:schemeClr val="bg2"/>
          </a:solidFill>
        </a:ln>
      </dgm:spPr>
    </dgm:pt>
    <dgm:pt modelId="{150D5512-C00D-4338-9900-F575C893E573}" type="pres">
      <dgm:prSet presAssocID="{B7B400BD-5A86-4FB7-A904-BE074BB37C4E}" presName="parTx" presStyleLbl="alignNode1" presStyleIdx="0" presStyleCnt="5" custLinFactNeighborX="-3427" custLinFactNeighborY="3468">
        <dgm:presLayoutVars>
          <dgm:chMax val="0"/>
          <dgm:chPref val="0"/>
          <dgm:bulletEnabled val="1"/>
        </dgm:presLayoutVars>
      </dgm:prSet>
      <dgm:spPr/>
    </dgm:pt>
    <dgm:pt modelId="{FB4A7C25-21C7-44C2-92FC-9C8F1C2FF319}" type="pres">
      <dgm:prSet presAssocID="{B7B400BD-5A86-4FB7-A904-BE074BB37C4E}" presName="desTx" presStyleLbl="revTx" presStyleIdx="0" presStyleCnt="5">
        <dgm:presLayoutVars>
          <dgm:chMax val="0"/>
          <dgm:chPref val="0"/>
          <dgm:bulletEnabled val="1"/>
        </dgm:presLayoutVars>
      </dgm:prSet>
      <dgm:spPr/>
    </dgm:pt>
    <dgm:pt modelId="{03979BE6-251C-4C00-BA0F-E7948BD492D3}" type="pres">
      <dgm:prSet presAssocID="{B7B400BD-5A86-4FB7-A904-BE074BB37C4E}" presName="EmptyPlaceHolder" presStyleCnt="0"/>
      <dgm:spPr/>
    </dgm:pt>
    <dgm:pt modelId="{66FBFD6A-AFD0-4AC4-AC0A-3BABD95B5746}" type="pres">
      <dgm:prSet presAssocID="{5D20A85B-3E61-4D7B-B342-BA714A1F6A87}" presName="space" presStyleCnt="0"/>
      <dgm:spPr/>
    </dgm:pt>
    <dgm:pt modelId="{EEDDB8C3-E89D-4351-B8CE-AE3428EB43C3}" type="pres">
      <dgm:prSet presAssocID="{65646F51-163F-4B03-A396-DE2DE54F2752}" presName="composite" presStyleCnt="0"/>
      <dgm:spPr/>
    </dgm:pt>
    <dgm:pt modelId="{D4EE714E-C2C0-49D1-B18B-FCC6B8EBE52E}" type="pres">
      <dgm:prSet presAssocID="{65646F51-163F-4B03-A396-DE2DE54F2752}" presName="L" presStyleLbl="solidFgAcc1" presStyleIdx="1" presStyleCnt="5">
        <dgm:presLayoutVars>
          <dgm:chMax val="0"/>
          <dgm:chPref val="0"/>
        </dgm:presLayoutVars>
      </dgm:prSet>
      <dgm:spPr>
        <a:ln>
          <a:solidFill>
            <a:schemeClr val="bg2"/>
          </a:solidFill>
        </a:ln>
      </dgm:spPr>
    </dgm:pt>
    <dgm:pt modelId="{B168E306-A08E-49E8-A19F-A202D1A49073}" type="pres">
      <dgm:prSet presAssocID="{65646F51-163F-4B03-A396-DE2DE54F2752}" presName="parTx" presStyleLbl="alignNode1" presStyleIdx="1" presStyleCnt="5">
        <dgm:presLayoutVars>
          <dgm:chMax val="0"/>
          <dgm:chPref val="0"/>
          <dgm:bulletEnabled val="1"/>
        </dgm:presLayoutVars>
      </dgm:prSet>
      <dgm:spPr/>
    </dgm:pt>
    <dgm:pt modelId="{33F0359B-63E7-4E6A-97AD-759563EFD26F}" type="pres">
      <dgm:prSet presAssocID="{65646F51-163F-4B03-A396-DE2DE54F2752}" presName="desTx" presStyleLbl="revTx" presStyleIdx="1" presStyleCnt="5">
        <dgm:presLayoutVars>
          <dgm:chMax val="0"/>
          <dgm:chPref val="0"/>
          <dgm:bulletEnabled val="1"/>
        </dgm:presLayoutVars>
      </dgm:prSet>
      <dgm:spPr/>
    </dgm:pt>
    <dgm:pt modelId="{5FB9FC75-47E8-443D-9F4A-8D0EC11D9D67}" type="pres">
      <dgm:prSet presAssocID="{65646F51-163F-4B03-A396-DE2DE54F2752}" presName="EmptyPlaceHolder" presStyleCnt="0"/>
      <dgm:spPr/>
    </dgm:pt>
    <dgm:pt modelId="{312D70FA-B636-4897-B6AE-AFB151FA9191}" type="pres">
      <dgm:prSet presAssocID="{4EC60217-7B10-4942-80D8-0B54EA909B6E}" presName="space" presStyleCnt="0"/>
      <dgm:spPr/>
    </dgm:pt>
    <dgm:pt modelId="{25D5150E-73F4-4E53-90E6-F37C08818C90}" type="pres">
      <dgm:prSet presAssocID="{C10B6252-4F4D-4182-885D-8DF317C2C478}" presName="composite" presStyleCnt="0"/>
      <dgm:spPr/>
    </dgm:pt>
    <dgm:pt modelId="{E8EBEDBA-9A7B-4424-B36F-F6CC390EC06B}" type="pres">
      <dgm:prSet presAssocID="{C10B6252-4F4D-4182-885D-8DF317C2C478}" presName="L" presStyleLbl="solidFgAcc1" presStyleIdx="2" presStyleCnt="5">
        <dgm:presLayoutVars>
          <dgm:chMax val="0"/>
          <dgm:chPref val="0"/>
        </dgm:presLayoutVars>
      </dgm:prSet>
      <dgm:spPr>
        <a:ln>
          <a:solidFill>
            <a:schemeClr val="bg2"/>
          </a:solidFill>
        </a:ln>
      </dgm:spPr>
    </dgm:pt>
    <dgm:pt modelId="{2F9A0604-D7A8-4334-913A-469DCFF0C136}" type="pres">
      <dgm:prSet presAssocID="{C10B6252-4F4D-4182-885D-8DF317C2C478}" presName="parTx" presStyleLbl="alignNode1" presStyleIdx="2" presStyleCnt="5">
        <dgm:presLayoutVars>
          <dgm:chMax val="0"/>
          <dgm:chPref val="0"/>
          <dgm:bulletEnabled val="1"/>
        </dgm:presLayoutVars>
      </dgm:prSet>
      <dgm:spPr/>
    </dgm:pt>
    <dgm:pt modelId="{84070A80-9148-48A9-8E28-3150EB65D20E}" type="pres">
      <dgm:prSet presAssocID="{C10B6252-4F4D-4182-885D-8DF317C2C478}" presName="desTx" presStyleLbl="revTx" presStyleIdx="2" presStyleCnt="5">
        <dgm:presLayoutVars>
          <dgm:chMax val="0"/>
          <dgm:chPref val="0"/>
          <dgm:bulletEnabled val="1"/>
        </dgm:presLayoutVars>
      </dgm:prSet>
      <dgm:spPr/>
    </dgm:pt>
    <dgm:pt modelId="{A90896F0-DCE0-4221-9EFE-2014040F05E0}" type="pres">
      <dgm:prSet presAssocID="{C10B6252-4F4D-4182-885D-8DF317C2C478}" presName="EmptyPlaceHolder" presStyleCnt="0"/>
      <dgm:spPr/>
    </dgm:pt>
    <dgm:pt modelId="{BB2C65A6-D383-42C3-A0A5-89C4B9753894}" type="pres">
      <dgm:prSet presAssocID="{C6E068AC-5F11-4ECC-A187-1AA817A808C4}" presName="space" presStyleCnt="0"/>
      <dgm:spPr/>
    </dgm:pt>
    <dgm:pt modelId="{7168FF7B-FE2F-44B5-833B-BB72E7DEB4B4}" type="pres">
      <dgm:prSet presAssocID="{2E6FE383-85A6-4686-82B8-FBBD14C059B0}" presName="composite" presStyleCnt="0"/>
      <dgm:spPr/>
    </dgm:pt>
    <dgm:pt modelId="{C7EE424C-04B8-4F73-809C-DD56507D8CD1}" type="pres">
      <dgm:prSet presAssocID="{2E6FE383-85A6-4686-82B8-FBBD14C059B0}" presName="L" presStyleLbl="solidFgAcc1" presStyleIdx="3" presStyleCnt="5">
        <dgm:presLayoutVars>
          <dgm:chMax val="0"/>
          <dgm:chPref val="0"/>
        </dgm:presLayoutVars>
      </dgm:prSet>
      <dgm:spPr>
        <a:ln>
          <a:solidFill>
            <a:schemeClr val="bg2"/>
          </a:solidFill>
        </a:ln>
      </dgm:spPr>
    </dgm:pt>
    <dgm:pt modelId="{FADA59DA-C173-469A-8F76-C81425A4FC71}" type="pres">
      <dgm:prSet presAssocID="{2E6FE383-85A6-4686-82B8-FBBD14C059B0}" presName="parTx" presStyleLbl="alignNode1" presStyleIdx="3" presStyleCnt="5">
        <dgm:presLayoutVars>
          <dgm:chMax val="0"/>
          <dgm:chPref val="0"/>
          <dgm:bulletEnabled val="1"/>
        </dgm:presLayoutVars>
      </dgm:prSet>
      <dgm:spPr/>
    </dgm:pt>
    <dgm:pt modelId="{C5A94FB9-545A-4C20-A0A2-E760FA1DDF13}" type="pres">
      <dgm:prSet presAssocID="{2E6FE383-85A6-4686-82B8-FBBD14C059B0}" presName="desTx" presStyleLbl="revTx" presStyleIdx="3" presStyleCnt="5">
        <dgm:presLayoutVars>
          <dgm:chMax val="0"/>
          <dgm:chPref val="0"/>
          <dgm:bulletEnabled val="1"/>
        </dgm:presLayoutVars>
      </dgm:prSet>
      <dgm:spPr/>
    </dgm:pt>
    <dgm:pt modelId="{9CA43ACD-731D-498A-900D-67C1ACCC4AB6}" type="pres">
      <dgm:prSet presAssocID="{2E6FE383-85A6-4686-82B8-FBBD14C059B0}" presName="EmptyPlaceHolder" presStyleCnt="0"/>
      <dgm:spPr/>
    </dgm:pt>
    <dgm:pt modelId="{ACB90124-53F4-484D-BDBB-8C9C149DF579}" type="pres">
      <dgm:prSet presAssocID="{7A64E672-654A-4ACD-B0E1-5BDEA4C0A11C}" presName="space" presStyleCnt="0"/>
      <dgm:spPr/>
    </dgm:pt>
    <dgm:pt modelId="{F8C9C6D9-5BA2-4F3F-817E-4ABC7609F65D}" type="pres">
      <dgm:prSet presAssocID="{8EBB00FF-4733-49F4-A9FE-81B50C4FEFC8}" presName="composite" presStyleCnt="0"/>
      <dgm:spPr/>
    </dgm:pt>
    <dgm:pt modelId="{9EE2F67C-8EF4-4991-9C10-BD4FA2D14317}" type="pres">
      <dgm:prSet presAssocID="{8EBB00FF-4733-49F4-A9FE-81B50C4FEFC8}" presName="L" presStyleLbl="solidFgAcc1" presStyleIdx="4" presStyleCnt="5">
        <dgm:presLayoutVars>
          <dgm:chMax val="0"/>
          <dgm:chPref val="0"/>
        </dgm:presLayoutVars>
      </dgm:prSet>
      <dgm:spPr>
        <a:ln>
          <a:solidFill>
            <a:schemeClr val="bg2"/>
          </a:solidFill>
        </a:ln>
      </dgm:spPr>
    </dgm:pt>
    <dgm:pt modelId="{92DC48B7-ED6B-4CE2-9363-F3750F690CF8}" type="pres">
      <dgm:prSet presAssocID="{8EBB00FF-4733-49F4-A9FE-81B50C4FEFC8}" presName="parTx" presStyleLbl="alignNode1" presStyleIdx="4" presStyleCnt="5">
        <dgm:presLayoutVars>
          <dgm:chMax val="0"/>
          <dgm:chPref val="0"/>
          <dgm:bulletEnabled val="1"/>
        </dgm:presLayoutVars>
      </dgm:prSet>
      <dgm:spPr/>
    </dgm:pt>
    <dgm:pt modelId="{1F2F8EF2-99DD-4457-A2E3-997C3023A7F2}" type="pres">
      <dgm:prSet presAssocID="{8EBB00FF-4733-49F4-A9FE-81B50C4FEFC8}" presName="desTx" presStyleLbl="revTx" presStyleIdx="4" presStyleCnt="5">
        <dgm:presLayoutVars>
          <dgm:chMax val="0"/>
          <dgm:chPref val="0"/>
          <dgm:bulletEnabled val="1"/>
        </dgm:presLayoutVars>
      </dgm:prSet>
      <dgm:spPr/>
    </dgm:pt>
    <dgm:pt modelId="{90E7519B-20E8-40C8-B06F-CA68820E607C}" type="pres">
      <dgm:prSet presAssocID="{8EBB00FF-4733-49F4-A9FE-81B50C4FEFC8}" presName="EmptyPlaceHolder" presStyleCnt="0"/>
      <dgm:spPr/>
    </dgm:pt>
  </dgm:ptLst>
  <dgm:cxnLst>
    <dgm:cxn modelId="{C84E4001-219C-4BC9-9F41-6E736762694E}" type="presOf" srcId="{65646F51-163F-4B03-A396-DE2DE54F2752}" destId="{B168E306-A08E-49E8-A19F-A202D1A49073}" srcOrd="0" destOrd="0" presId="urn:microsoft.com/office/officeart/2016/7/layout/AccentHomeChevronProcess"/>
    <dgm:cxn modelId="{05B42D26-EC1A-4683-B5C3-0601B2D9F3A6}" srcId="{65646F51-163F-4B03-A396-DE2DE54F2752}" destId="{59375964-5C02-4771-A688-7DC096A525A9}" srcOrd="0" destOrd="0" parTransId="{E6BDC9D0-5D63-4C70-86D2-E9D778841A8B}" sibTransId="{9B09D6E8-86B8-48CC-9B9C-3CC559035777}"/>
    <dgm:cxn modelId="{2C8AFD3A-FB32-4C14-81A8-603378F22AD1}" srcId="{21F3C5B0-153F-46EB-A9FF-6740308F5805}" destId="{2E6FE383-85A6-4686-82B8-FBBD14C059B0}" srcOrd="3" destOrd="0" parTransId="{ABC7B0E5-CE47-4335-990E-70CF0BC034FF}" sibTransId="{7A64E672-654A-4ACD-B0E1-5BDEA4C0A11C}"/>
    <dgm:cxn modelId="{9310A63E-E45A-42CE-AC2C-77873297E59F}" type="presOf" srcId="{2E6FE383-85A6-4686-82B8-FBBD14C059B0}" destId="{FADA59DA-C173-469A-8F76-C81425A4FC71}" srcOrd="0" destOrd="0" presId="urn:microsoft.com/office/officeart/2016/7/layout/AccentHomeChevronProcess"/>
    <dgm:cxn modelId="{1A23A542-AFF4-4306-AF5A-C464DF0ED808}" type="presOf" srcId="{21F3C5B0-153F-46EB-A9FF-6740308F5805}" destId="{C4940C01-1F0C-45BD-BDE1-AA8335B2AEFE}" srcOrd="0" destOrd="0" presId="urn:microsoft.com/office/officeart/2016/7/layout/AccentHomeChevronProcess"/>
    <dgm:cxn modelId="{6A1AE652-31F9-4E52-8621-5809298AED80}" srcId="{21F3C5B0-153F-46EB-A9FF-6740308F5805}" destId="{B7B400BD-5A86-4FB7-A904-BE074BB37C4E}" srcOrd="0" destOrd="0" parTransId="{9288C45F-6714-427B-90B9-55B7326545D9}" sibTransId="{5D20A85B-3E61-4D7B-B342-BA714A1F6A87}"/>
    <dgm:cxn modelId="{CFADFB73-8183-46EB-AADB-90C2088B5985}" type="presOf" srcId="{D394DD76-60B9-4763-9E14-BC2031BE5EFC}" destId="{84070A80-9148-48A9-8E28-3150EB65D20E}" srcOrd="0" destOrd="0" presId="urn:microsoft.com/office/officeart/2016/7/layout/AccentHomeChevronProcess"/>
    <dgm:cxn modelId="{78EC4C75-60CD-4E0F-95A6-BFC1199AA598}" srcId="{8EBB00FF-4733-49F4-A9FE-81B50C4FEFC8}" destId="{F97AD654-30E0-49AA-B1BA-72A3363E3D4A}" srcOrd="0" destOrd="0" parTransId="{C3446A3C-198E-481F-A856-F0AD38241C30}" sibTransId="{D11E4385-76BE-4DE2-BF9E-EEAA183BFB15}"/>
    <dgm:cxn modelId="{8F6B4256-D346-4B5B-905B-F52100DE9929}" srcId="{21F3C5B0-153F-46EB-A9FF-6740308F5805}" destId="{C10B6252-4F4D-4182-885D-8DF317C2C478}" srcOrd="2" destOrd="0" parTransId="{2C13C7EE-211A-4463-9EB4-DEFA07D0C178}" sibTransId="{C6E068AC-5F11-4ECC-A187-1AA817A808C4}"/>
    <dgm:cxn modelId="{1D94F759-6580-4BBF-944B-24BFFD393C0B}" type="presOf" srcId="{59375964-5C02-4771-A688-7DC096A525A9}" destId="{33F0359B-63E7-4E6A-97AD-759563EFD26F}" srcOrd="0" destOrd="0" presId="urn:microsoft.com/office/officeart/2016/7/layout/AccentHomeChevronProcess"/>
    <dgm:cxn modelId="{E092718F-6F92-4905-AE67-CE5BD04E61B0}" srcId="{21F3C5B0-153F-46EB-A9FF-6740308F5805}" destId="{65646F51-163F-4B03-A396-DE2DE54F2752}" srcOrd="1" destOrd="0" parTransId="{C6076413-A200-47D6-B392-5A539D4DE097}" sibTransId="{4EC60217-7B10-4942-80D8-0B54EA909B6E}"/>
    <dgm:cxn modelId="{E79A0F93-B8DC-45AC-83CF-87259B8410B8}" type="presOf" srcId="{F97AD654-30E0-49AA-B1BA-72A3363E3D4A}" destId="{1F2F8EF2-99DD-4457-A2E3-997C3023A7F2}" srcOrd="0" destOrd="0" presId="urn:microsoft.com/office/officeart/2016/7/layout/AccentHomeChevronProcess"/>
    <dgm:cxn modelId="{24B6B9A5-5BE0-4D55-A377-20A9FD6942FE}" type="presOf" srcId="{9BF47D60-1AF1-4307-ADE2-891BBB28AAC9}" destId="{C5A94FB9-545A-4C20-A0A2-E760FA1DDF13}" srcOrd="0" destOrd="0" presId="urn:microsoft.com/office/officeart/2016/7/layout/AccentHomeChevronProcess"/>
    <dgm:cxn modelId="{291393A6-902B-481C-BDBB-E15B58FCFBAA}" type="presOf" srcId="{35E5BBD3-55C5-4A47-8821-813938C46A05}" destId="{FB4A7C25-21C7-44C2-92FC-9C8F1C2FF319}" srcOrd="0" destOrd="0" presId="urn:microsoft.com/office/officeart/2016/7/layout/AccentHomeChevronProcess"/>
    <dgm:cxn modelId="{D75F4BA7-AB38-4AD1-9A64-7AF330C890D3}" type="presOf" srcId="{C10B6252-4F4D-4182-885D-8DF317C2C478}" destId="{2F9A0604-D7A8-4334-913A-469DCFF0C136}" srcOrd="0" destOrd="0" presId="urn:microsoft.com/office/officeart/2016/7/layout/AccentHomeChevronProcess"/>
    <dgm:cxn modelId="{F726A2A9-DC1D-4047-B8B1-71ECA1888469}" srcId="{2E6FE383-85A6-4686-82B8-FBBD14C059B0}" destId="{9BF47D60-1AF1-4307-ADE2-891BBB28AAC9}" srcOrd="0" destOrd="0" parTransId="{19FED3F2-9C83-4A42-827E-6679CD14E9AA}" sibTransId="{C2BA4934-FE86-4A33-93E4-35CDF446A4A5}"/>
    <dgm:cxn modelId="{BE2A04AA-D7BC-471C-B72E-2996833F8F83}" srcId="{65646F51-163F-4B03-A396-DE2DE54F2752}" destId="{109CB2AD-1ADE-44C1-98E1-F55B9E0FA2A0}" srcOrd="1" destOrd="0" parTransId="{16C029A9-E2AD-49BF-952D-61BCC81B349E}" sibTransId="{A74697BA-0F7F-4B44-A443-E04BD75C4FA1}"/>
    <dgm:cxn modelId="{877F0AAA-D6EC-42A2-A31C-661EFAC2EEE2}" type="presOf" srcId="{B7B400BD-5A86-4FB7-A904-BE074BB37C4E}" destId="{150D5512-C00D-4338-9900-F575C893E573}" srcOrd="0" destOrd="0" presId="urn:microsoft.com/office/officeart/2016/7/layout/AccentHomeChevronProcess"/>
    <dgm:cxn modelId="{3293FAB3-9540-42C9-A702-5A75B98E3EE1}" srcId="{B7B400BD-5A86-4FB7-A904-BE074BB37C4E}" destId="{35E5BBD3-55C5-4A47-8821-813938C46A05}" srcOrd="0" destOrd="0" parTransId="{929EB2A2-D40C-4700-9884-BC3A7C3CABE7}" sibTransId="{7519080A-6749-45DE-9182-79AA4DB39E5A}"/>
    <dgm:cxn modelId="{18C860E5-936A-40F5-B58D-27377E9A6661}" type="presOf" srcId="{109CB2AD-1ADE-44C1-98E1-F55B9E0FA2A0}" destId="{33F0359B-63E7-4E6A-97AD-759563EFD26F}" srcOrd="0" destOrd="1" presId="urn:microsoft.com/office/officeart/2016/7/layout/AccentHomeChevronProcess"/>
    <dgm:cxn modelId="{C4C0F1EF-7D60-43AA-969D-B73BCFC6591C}" srcId="{C10B6252-4F4D-4182-885D-8DF317C2C478}" destId="{D394DD76-60B9-4763-9E14-BC2031BE5EFC}" srcOrd="0" destOrd="0" parTransId="{DC356FCF-A3AE-4454-82EE-5AEEBA731BAD}" sibTransId="{EC4D6EDB-0F00-4930-97CE-576900F03EF8}"/>
    <dgm:cxn modelId="{49F354F2-46EB-4B8F-A33B-3ED391C155CC}" type="presOf" srcId="{8EBB00FF-4733-49F4-A9FE-81B50C4FEFC8}" destId="{92DC48B7-ED6B-4CE2-9363-F3750F690CF8}" srcOrd="0" destOrd="0" presId="urn:microsoft.com/office/officeart/2016/7/layout/AccentHomeChevronProcess"/>
    <dgm:cxn modelId="{7D7148FF-C532-4264-B5EE-38CFA7CF270B}" srcId="{21F3C5B0-153F-46EB-A9FF-6740308F5805}" destId="{8EBB00FF-4733-49F4-A9FE-81B50C4FEFC8}" srcOrd="4" destOrd="0" parTransId="{237AF45B-043E-4349-9A2A-BD5F747471BE}" sibTransId="{C447E35B-48F1-4202-8196-76E26FC4E17E}"/>
    <dgm:cxn modelId="{A1AAADF0-70C1-4E26-B554-2C758B800BD0}" type="presParOf" srcId="{C4940C01-1F0C-45BD-BDE1-AA8335B2AEFE}" destId="{34B88B51-F627-4309-A819-CE5A3F777CF6}" srcOrd="0" destOrd="0" presId="urn:microsoft.com/office/officeart/2016/7/layout/AccentHomeChevronProcess"/>
    <dgm:cxn modelId="{4D4FD2DF-C7CA-4340-B90B-EF0D1ADAFD6F}" type="presParOf" srcId="{34B88B51-F627-4309-A819-CE5A3F777CF6}" destId="{767322D2-42D9-4807-8B8C-2D42356D3999}" srcOrd="0" destOrd="0" presId="urn:microsoft.com/office/officeart/2016/7/layout/AccentHomeChevronProcess"/>
    <dgm:cxn modelId="{C01FB36A-A7D2-4685-B748-5BE127282881}" type="presParOf" srcId="{34B88B51-F627-4309-A819-CE5A3F777CF6}" destId="{150D5512-C00D-4338-9900-F575C893E573}" srcOrd="1" destOrd="0" presId="urn:microsoft.com/office/officeart/2016/7/layout/AccentHomeChevronProcess"/>
    <dgm:cxn modelId="{8890FDBC-D229-48E0-A440-56C0B984EAB9}" type="presParOf" srcId="{34B88B51-F627-4309-A819-CE5A3F777CF6}" destId="{FB4A7C25-21C7-44C2-92FC-9C8F1C2FF319}" srcOrd="2" destOrd="0" presId="urn:microsoft.com/office/officeart/2016/7/layout/AccentHomeChevronProcess"/>
    <dgm:cxn modelId="{1EAA522B-76DC-4CA1-915F-1B6F6131290A}" type="presParOf" srcId="{34B88B51-F627-4309-A819-CE5A3F777CF6}" destId="{03979BE6-251C-4C00-BA0F-E7948BD492D3}" srcOrd="3" destOrd="0" presId="urn:microsoft.com/office/officeart/2016/7/layout/AccentHomeChevronProcess"/>
    <dgm:cxn modelId="{8E7154B4-E111-4102-9167-14936DE4E892}" type="presParOf" srcId="{C4940C01-1F0C-45BD-BDE1-AA8335B2AEFE}" destId="{66FBFD6A-AFD0-4AC4-AC0A-3BABD95B5746}" srcOrd="1" destOrd="0" presId="urn:microsoft.com/office/officeart/2016/7/layout/AccentHomeChevronProcess"/>
    <dgm:cxn modelId="{5091F9A9-D8B2-4EAB-8558-B0EFCCDAD79E}" type="presParOf" srcId="{C4940C01-1F0C-45BD-BDE1-AA8335B2AEFE}" destId="{EEDDB8C3-E89D-4351-B8CE-AE3428EB43C3}" srcOrd="2" destOrd="0" presId="urn:microsoft.com/office/officeart/2016/7/layout/AccentHomeChevronProcess"/>
    <dgm:cxn modelId="{B0B91E12-F6D6-4C52-AB34-34A4133F120C}" type="presParOf" srcId="{EEDDB8C3-E89D-4351-B8CE-AE3428EB43C3}" destId="{D4EE714E-C2C0-49D1-B18B-FCC6B8EBE52E}" srcOrd="0" destOrd="0" presId="urn:microsoft.com/office/officeart/2016/7/layout/AccentHomeChevronProcess"/>
    <dgm:cxn modelId="{1647D086-6F6E-4DAC-89C4-111908865E33}" type="presParOf" srcId="{EEDDB8C3-E89D-4351-B8CE-AE3428EB43C3}" destId="{B168E306-A08E-49E8-A19F-A202D1A49073}" srcOrd="1" destOrd="0" presId="urn:microsoft.com/office/officeart/2016/7/layout/AccentHomeChevronProcess"/>
    <dgm:cxn modelId="{A4DD0508-8749-406E-A990-58626B1159CB}" type="presParOf" srcId="{EEDDB8C3-E89D-4351-B8CE-AE3428EB43C3}" destId="{33F0359B-63E7-4E6A-97AD-759563EFD26F}" srcOrd="2" destOrd="0" presId="urn:microsoft.com/office/officeart/2016/7/layout/AccentHomeChevronProcess"/>
    <dgm:cxn modelId="{EBF2B7B4-9EC7-4B35-AA99-4978D143D0A4}" type="presParOf" srcId="{EEDDB8C3-E89D-4351-B8CE-AE3428EB43C3}" destId="{5FB9FC75-47E8-443D-9F4A-8D0EC11D9D67}" srcOrd="3" destOrd="0" presId="urn:microsoft.com/office/officeart/2016/7/layout/AccentHomeChevronProcess"/>
    <dgm:cxn modelId="{E217FE93-3A70-435F-A7BD-60CA365D3958}" type="presParOf" srcId="{C4940C01-1F0C-45BD-BDE1-AA8335B2AEFE}" destId="{312D70FA-B636-4897-B6AE-AFB151FA9191}" srcOrd="3" destOrd="0" presId="urn:microsoft.com/office/officeart/2016/7/layout/AccentHomeChevronProcess"/>
    <dgm:cxn modelId="{52DE0336-3651-483F-A2C9-4066528DC9FE}" type="presParOf" srcId="{C4940C01-1F0C-45BD-BDE1-AA8335B2AEFE}" destId="{25D5150E-73F4-4E53-90E6-F37C08818C90}" srcOrd="4" destOrd="0" presId="urn:microsoft.com/office/officeart/2016/7/layout/AccentHomeChevronProcess"/>
    <dgm:cxn modelId="{43EE1B5A-BD06-4937-B467-3DA5D6A1B2CC}" type="presParOf" srcId="{25D5150E-73F4-4E53-90E6-F37C08818C90}" destId="{E8EBEDBA-9A7B-4424-B36F-F6CC390EC06B}" srcOrd="0" destOrd="0" presId="urn:microsoft.com/office/officeart/2016/7/layout/AccentHomeChevronProcess"/>
    <dgm:cxn modelId="{36B65C0F-AC49-47D2-8F5F-8F785564181F}" type="presParOf" srcId="{25D5150E-73F4-4E53-90E6-F37C08818C90}" destId="{2F9A0604-D7A8-4334-913A-469DCFF0C136}" srcOrd="1" destOrd="0" presId="urn:microsoft.com/office/officeart/2016/7/layout/AccentHomeChevronProcess"/>
    <dgm:cxn modelId="{B9A9CD9A-44B8-42CC-9565-7D79937E6F5C}" type="presParOf" srcId="{25D5150E-73F4-4E53-90E6-F37C08818C90}" destId="{84070A80-9148-48A9-8E28-3150EB65D20E}" srcOrd="2" destOrd="0" presId="urn:microsoft.com/office/officeart/2016/7/layout/AccentHomeChevronProcess"/>
    <dgm:cxn modelId="{27075472-1442-4117-9BA5-93D7EE0BBFFA}" type="presParOf" srcId="{25D5150E-73F4-4E53-90E6-F37C08818C90}" destId="{A90896F0-DCE0-4221-9EFE-2014040F05E0}" srcOrd="3" destOrd="0" presId="urn:microsoft.com/office/officeart/2016/7/layout/AccentHomeChevronProcess"/>
    <dgm:cxn modelId="{37DA8B64-AFAD-4B04-A805-96B295269D0C}" type="presParOf" srcId="{C4940C01-1F0C-45BD-BDE1-AA8335B2AEFE}" destId="{BB2C65A6-D383-42C3-A0A5-89C4B9753894}" srcOrd="5" destOrd="0" presId="urn:microsoft.com/office/officeart/2016/7/layout/AccentHomeChevronProcess"/>
    <dgm:cxn modelId="{403D36AB-B5CF-4A98-BD5A-9FD12E22ED88}" type="presParOf" srcId="{C4940C01-1F0C-45BD-BDE1-AA8335B2AEFE}" destId="{7168FF7B-FE2F-44B5-833B-BB72E7DEB4B4}" srcOrd="6" destOrd="0" presId="urn:microsoft.com/office/officeart/2016/7/layout/AccentHomeChevronProcess"/>
    <dgm:cxn modelId="{30C9EB13-73F6-404E-A8DA-1B3064B24882}" type="presParOf" srcId="{7168FF7B-FE2F-44B5-833B-BB72E7DEB4B4}" destId="{C7EE424C-04B8-4F73-809C-DD56507D8CD1}" srcOrd="0" destOrd="0" presId="urn:microsoft.com/office/officeart/2016/7/layout/AccentHomeChevronProcess"/>
    <dgm:cxn modelId="{D2134D73-1CE7-4408-8612-4996A2E0BFFA}" type="presParOf" srcId="{7168FF7B-FE2F-44B5-833B-BB72E7DEB4B4}" destId="{FADA59DA-C173-469A-8F76-C81425A4FC71}" srcOrd="1" destOrd="0" presId="urn:microsoft.com/office/officeart/2016/7/layout/AccentHomeChevronProcess"/>
    <dgm:cxn modelId="{20FA6179-BED7-4AC3-932A-0D2BF3F81342}" type="presParOf" srcId="{7168FF7B-FE2F-44B5-833B-BB72E7DEB4B4}" destId="{C5A94FB9-545A-4C20-A0A2-E760FA1DDF13}" srcOrd="2" destOrd="0" presId="urn:microsoft.com/office/officeart/2016/7/layout/AccentHomeChevronProcess"/>
    <dgm:cxn modelId="{7C432AE0-A6C7-47DD-92CB-146265868902}" type="presParOf" srcId="{7168FF7B-FE2F-44B5-833B-BB72E7DEB4B4}" destId="{9CA43ACD-731D-498A-900D-67C1ACCC4AB6}" srcOrd="3" destOrd="0" presId="urn:microsoft.com/office/officeart/2016/7/layout/AccentHomeChevronProcess"/>
    <dgm:cxn modelId="{0D53BE6F-98D0-429D-9402-BFE54A6966AE}" type="presParOf" srcId="{C4940C01-1F0C-45BD-BDE1-AA8335B2AEFE}" destId="{ACB90124-53F4-484D-BDBB-8C9C149DF579}" srcOrd="7" destOrd="0" presId="urn:microsoft.com/office/officeart/2016/7/layout/AccentHomeChevronProcess"/>
    <dgm:cxn modelId="{E5C2A63F-37E1-4E6B-9FAF-8AFD9498CCF9}" type="presParOf" srcId="{C4940C01-1F0C-45BD-BDE1-AA8335B2AEFE}" destId="{F8C9C6D9-5BA2-4F3F-817E-4ABC7609F65D}" srcOrd="8" destOrd="0" presId="urn:microsoft.com/office/officeart/2016/7/layout/AccentHomeChevronProcess"/>
    <dgm:cxn modelId="{E1D10569-7A57-4460-9532-4A45E6FB7D3A}" type="presParOf" srcId="{F8C9C6D9-5BA2-4F3F-817E-4ABC7609F65D}" destId="{9EE2F67C-8EF4-4991-9C10-BD4FA2D14317}" srcOrd="0" destOrd="0" presId="urn:microsoft.com/office/officeart/2016/7/layout/AccentHomeChevronProcess"/>
    <dgm:cxn modelId="{96894A43-93F8-470C-89AC-2924ADFB0DEB}" type="presParOf" srcId="{F8C9C6D9-5BA2-4F3F-817E-4ABC7609F65D}" destId="{92DC48B7-ED6B-4CE2-9363-F3750F690CF8}" srcOrd="1" destOrd="0" presId="urn:microsoft.com/office/officeart/2016/7/layout/AccentHomeChevronProcess"/>
    <dgm:cxn modelId="{88D1CD97-DCDC-4C4A-808F-6D109B269A1D}" type="presParOf" srcId="{F8C9C6D9-5BA2-4F3F-817E-4ABC7609F65D}" destId="{1F2F8EF2-99DD-4457-A2E3-997C3023A7F2}" srcOrd="2" destOrd="0" presId="urn:microsoft.com/office/officeart/2016/7/layout/AccentHomeChevronProcess"/>
    <dgm:cxn modelId="{56C8C344-3AE2-4A5E-A8E6-12C4BE9BC561}" type="presParOf" srcId="{F8C9C6D9-5BA2-4F3F-817E-4ABC7609F65D}" destId="{90E7519B-20E8-40C8-B06F-CA68820E607C}" srcOrd="3" destOrd="0" presId="urn:microsoft.com/office/officeart/2016/7/layout/AccentHomeChevron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4CD49-455B-415F-B905-5A35F6049890}">
      <dsp:nvSpPr>
        <dsp:cNvPr id="0" name=""/>
        <dsp:cNvSpPr/>
      </dsp:nvSpPr>
      <dsp:spPr>
        <a:xfrm>
          <a:off x="285152" y="0"/>
          <a:ext cx="5385354" cy="5385354"/>
        </a:xfrm>
        <a:prstGeom prst="diamond">
          <a:avLst/>
        </a:prstGeom>
        <a:gradFill rotWithShape="0">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ln>
          <a:noFill/>
        </a:ln>
        <a:effectLst/>
        <a:scene3d>
          <a:camera prst="orthographicFront"/>
          <a:lightRig rig="threePt" dir="t"/>
        </a:scene3d>
        <a:sp3d prstMaterial="dkEdge">
          <a:bevelT w="139700" h="139700" prst="divot"/>
          <a:bevelB w="139700" h="139700" prst="divot"/>
        </a:sp3d>
      </dsp:spPr>
      <dsp:style>
        <a:lnRef idx="0">
          <a:scrgbClr r="0" g="0" b="0"/>
        </a:lnRef>
        <a:fillRef idx="1">
          <a:scrgbClr r="0" g="0" b="0"/>
        </a:fillRef>
        <a:effectRef idx="2">
          <a:scrgbClr r="0" g="0" b="0"/>
        </a:effectRef>
        <a:fontRef idx="minor"/>
      </dsp:style>
    </dsp:sp>
    <dsp:sp modelId="{BC596B60-C870-4EFE-916F-21AF52D32614}">
      <dsp:nvSpPr>
        <dsp:cNvPr id="0" name=""/>
        <dsp:cNvSpPr/>
      </dsp:nvSpPr>
      <dsp:spPr>
        <a:xfrm>
          <a:off x="796760" y="511608"/>
          <a:ext cx="2100288" cy="2100288"/>
        </a:xfrm>
        <a:prstGeom prst="roundRect">
          <a:avLst/>
        </a:prstGeom>
        <a:solidFill>
          <a:schemeClr val="bg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Please silence your cell phones</a:t>
          </a:r>
        </a:p>
      </dsp:txBody>
      <dsp:txXfrm>
        <a:off x="899288" y="614136"/>
        <a:ext cx="1895232" cy="1895232"/>
      </dsp:txXfrm>
    </dsp:sp>
    <dsp:sp modelId="{103E6BDE-480A-4D79-A637-6BFDE5A0959C}">
      <dsp:nvSpPr>
        <dsp:cNvPr id="0" name=""/>
        <dsp:cNvSpPr/>
      </dsp:nvSpPr>
      <dsp:spPr>
        <a:xfrm>
          <a:off x="3058609" y="511608"/>
          <a:ext cx="2100288" cy="2100288"/>
        </a:xfrm>
        <a:prstGeom prst="roundRect">
          <a:avLst/>
        </a:prstGeom>
        <a:solidFill>
          <a:schemeClr val="bg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Feel free to ask questions</a:t>
          </a:r>
        </a:p>
      </dsp:txBody>
      <dsp:txXfrm>
        <a:off x="3161137" y="614136"/>
        <a:ext cx="1895232" cy="1895232"/>
      </dsp:txXfrm>
    </dsp:sp>
    <dsp:sp modelId="{51B5212C-C4B2-452D-85F6-E810874B3BF7}">
      <dsp:nvSpPr>
        <dsp:cNvPr id="0" name=""/>
        <dsp:cNvSpPr/>
      </dsp:nvSpPr>
      <dsp:spPr>
        <a:xfrm>
          <a:off x="796760" y="2773457"/>
          <a:ext cx="2100288" cy="2100288"/>
        </a:xfrm>
        <a:prstGeom prst="roundRect">
          <a:avLst/>
        </a:prstGeom>
        <a:solidFill>
          <a:schemeClr val="bg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Restrooms</a:t>
          </a:r>
        </a:p>
      </dsp:txBody>
      <dsp:txXfrm>
        <a:off x="899288" y="2875985"/>
        <a:ext cx="1895232" cy="1895232"/>
      </dsp:txXfrm>
    </dsp:sp>
    <dsp:sp modelId="{9FEB5072-81E8-426C-91DF-21F595B59FA0}">
      <dsp:nvSpPr>
        <dsp:cNvPr id="0" name=""/>
        <dsp:cNvSpPr/>
      </dsp:nvSpPr>
      <dsp:spPr>
        <a:xfrm>
          <a:off x="3058609" y="2773457"/>
          <a:ext cx="2100288" cy="2100288"/>
        </a:xfrm>
        <a:prstGeom prst="roundRect">
          <a:avLst/>
        </a:prstGeom>
        <a:solidFill>
          <a:schemeClr val="bg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No food</a:t>
          </a:r>
        </a:p>
      </dsp:txBody>
      <dsp:txXfrm>
        <a:off x="3161137" y="2875985"/>
        <a:ext cx="1895232" cy="18952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9730D4-50E8-4EEB-A1AB-D8D6C80A43B9}">
      <dsp:nvSpPr>
        <dsp:cNvPr id="0" name=""/>
        <dsp:cNvSpPr/>
      </dsp:nvSpPr>
      <dsp:spPr>
        <a:xfrm>
          <a:off x="0" y="52256"/>
          <a:ext cx="5955658" cy="1698840"/>
        </a:xfrm>
        <a:prstGeom prst="roundRect">
          <a:avLst/>
        </a:prstGeom>
        <a:gradFill rotWithShape="0">
          <a:gsLst>
            <a:gs pos="0">
              <a:schemeClr val="bg1"/>
            </a:gs>
            <a:gs pos="50000">
              <a:schemeClr val="bg1">
                <a:lumMod val="75000"/>
                <a:lumOff val="25000"/>
              </a:schemeClr>
            </a:gs>
            <a:gs pos="100000">
              <a:schemeClr val="bg1"/>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t>Family Violence Prevention Services Act (FVPSA)</a:t>
          </a:r>
          <a:endParaRPr lang="en-US" sz="3200" kern="1200" dirty="0"/>
        </a:p>
      </dsp:txBody>
      <dsp:txXfrm>
        <a:off x="82931" y="135187"/>
        <a:ext cx="5789796" cy="1532978"/>
      </dsp:txXfrm>
    </dsp:sp>
    <dsp:sp modelId="{91C10198-0FE3-4AE2-8428-8069A563D15A}">
      <dsp:nvSpPr>
        <dsp:cNvPr id="0" name=""/>
        <dsp:cNvSpPr/>
      </dsp:nvSpPr>
      <dsp:spPr>
        <a:xfrm>
          <a:off x="0" y="1843256"/>
          <a:ext cx="5955658" cy="1698840"/>
        </a:xfrm>
        <a:prstGeom prst="roundRect">
          <a:avLst/>
        </a:prstGeom>
        <a:gradFill rotWithShape="0">
          <a:gsLst>
            <a:gs pos="0">
              <a:schemeClr val="bg1"/>
            </a:gs>
            <a:gs pos="50000">
              <a:schemeClr val="bg1">
                <a:lumMod val="75000"/>
                <a:lumOff val="25000"/>
              </a:schemeClr>
            </a:gs>
            <a:gs pos="100000">
              <a:schemeClr val="bg1">
                <a:lumMod val="95000"/>
                <a:lumOff val="5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t>Services, Training, Officers, Prosecution (STOP)/Violence Against Women (VAWA)</a:t>
          </a:r>
          <a:endParaRPr lang="en-US" sz="3200" kern="1200" dirty="0"/>
        </a:p>
      </dsp:txBody>
      <dsp:txXfrm>
        <a:off x="82931" y="1926187"/>
        <a:ext cx="5789796" cy="1532978"/>
      </dsp:txXfrm>
    </dsp:sp>
    <dsp:sp modelId="{3F10F1D5-6E53-4DBE-96BE-77D47BB4C4DE}">
      <dsp:nvSpPr>
        <dsp:cNvPr id="0" name=""/>
        <dsp:cNvSpPr/>
      </dsp:nvSpPr>
      <dsp:spPr>
        <a:xfrm>
          <a:off x="0" y="3634257"/>
          <a:ext cx="5955658" cy="1698840"/>
        </a:xfrm>
        <a:prstGeom prst="roundRect">
          <a:avLst/>
        </a:prstGeom>
        <a:gradFill rotWithShape="0">
          <a:gsLst>
            <a:gs pos="0">
              <a:schemeClr val="bg1"/>
            </a:gs>
            <a:gs pos="50000">
              <a:schemeClr val="bg1">
                <a:lumMod val="85000"/>
                <a:lumOff val="15000"/>
              </a:schemeClr>
            </a:gs>
            <a:gs pos="100000">
              <a:schemeClr val="bg1"/>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a:t>Victims of Crime Act (VOCA)</a:t>
          </a:r>
          <a:endParaRPr lang="en-US" sz="3200" kern="1200"/>
        </a:p>
      </dsp:txBody>
      <dsp:txXfrm>
        <a:off x="82931" y="3717188"/>
        <a:ext cx="5789796" cy="15329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AFD3B7-8537-410C-A546-DF86E3F39109}">
      <dsp:nvSpPr>
        <dsp:cNvPr id="0" name=""/>
        <dsp:cNvSpPr/>
      </dsp:nvSpPr>
      <dsp:spPr>
        <a:xfrm>
          <a:off x="0" y="86288"/>
          <a:ext cx="5955658" cy="2573268"/>
        </a:xfrm>
        <a:prstGeom prst="roundRect">
          <a:avLst/>
        </a:prstGeom>
        <a:gradFill rotWithShape="0">
          <a:gsLst>
            <a:gs pos="0">
              <a:schemeClr val="bg1"/>
            </a:gs>
            <a:gs pos="50000">
              <a:schemeClr val="bg1">
                <a:lumMod val="75000"/>
                <a:lumOff val="25000"/>
              </a:schemeClr>
            </a:gs>
            <a:gs pos="100000">
              <a:schemeClr val="bg1"/>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Provides a picture of your organization’s capability to properly manage Federal funds.</a:t>
          </a:r>
        </a:p>
      </dsp:txBody>
      <dsp:txXfrm>
        <a:off x="125617" y="211905"/>
        <a:ext cx="5704424" cy="2322034"/>
      </dsp:txXfrm>
    </dsp:sp>
    <dsp:sp modelId="{902D7766-5F5F-4EDD-87F6-7386F1D254E8}">
      <dsp:nvSpPr>
        <dsp:cNvPr id="0" name=""/>
        <dsp:cNvSpPr/>
      </dsp:nvSpPr>
      <dsp:spPr>
        <a:xfrm>
          <a:off x="0" y="2725797"/>
          <a:ext cx="5955658" cy="2573268"/>
        </a:xfrm>
        <a:prstGeom prst="roundRect">
          <a:avLst/>
        </a:prstGeom>
        <a:gradFill rotWithShape="0">
          <a:gsLst>
            <a:gs pos="0">
              <a:schemeClr val="bg1"/>
            </a:gs>
            <a:gs pos="50000">
              <a:schemeClr val="bg1">
                <a:lumMod val="75000"/>
                <a:lumOff val="25000"/>
              </a:schemeClr>
            </a:gs>
            <a:gs pos="100000">
              <a:schemeClr val="bg1"/>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List all of your organization’s revenue sources and amounts that will allow the organization to operate during the proposed project’s fiscal year (October – September). This includes all grant funds (actual &amp; anticipated) and non-grant funds.</a:t>
          </a:r>
        </a:p>
      </dsp:txBody>
      <dsp:txXfrm>
        <a:off x="125617" y="2851414"/>
        <a:ext cx="5704424" cy="23220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93C314-05C2-46D8-AE73-90E2A5A4E310}">
      <dsp:nvSpPr>
        <dsp:cNvPr id="0" name=""/>
        <dsp:cNvSpPr/>
      </dsp:nvSpPr>
      <dsp:spPr>
        <a:xfrm>
          <a:off x="0" y="784058"/>
          <a:ext cx="3384575" cy="203074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Should be reflective of what is outlined in the proposed project.</a:t>
          </a:r>
        </a:p>
      </dsp:txBody>
      <dsp:txXfrm>
        <a:off x="0" y="784058"/>
        <a:ext cx="3384575" cy="2030745"/>
      </dsp:txXfrm>
    </dsp:sp>
    <dsp:sp modelId="{CA2D1F87-0CCD-427C-ADAB-A9A566773A71}">
      <dsp:nvSpPr>
        <dsp:cNvPr id="0" name=""/>
        <dsp:cNvSpPr/>
      </dsp:nvSpPr>
      <dsp:spPr>
        <a:xfrm>
          <a:off x="3723032" y="784058"/>
          <a:ext cx="3384575" cy="203074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Should only include expenses that are allowable per the funding source.</a:t>
          </a:r>
        </a:p>
      </dsp:txBody>
      <dsp:txXfrm>
        <a:off x="3723032" y="784058"/>
        <a:ext cx="3384575" cy="2030745"/>
      </dsp:txXfrm>
    </dsp:sp>
    <dsp:sp modelId="{C81693B4-5D1F-42C7-AF8F-B58F1D8E8755}">
      <dsp:nvSpPr>
        <dsp:cNvPr id="0" name=""/>
        <dsp:cNvSpPr/>
      </dsp:nvSpPr>
      <dsp:spPr>
        <a:xfrm>
          <a:off x="7446065" y="784058"/>
          <a:ext cx="3384575" cy="203074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Budget will include both Federal Funds request and, if required, Match funds.</a:t>
          </a:r>
        </a:p>
      </dsp:txBody>
      <dsp:txXfrm>
        <a:off x="7446065" y="784058"/>
        <a:ext cx="3384575" cy="20307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BF45AA-C413-4873-BD89-28DC460563D5}">
      <dsp:nvSpPr>
        <dsp:cNvPr id="0" name=""/>
        <dsp:cNvSpPr/>
      </dsp:nvSpPr>
      <dsp:spPr>
        <a:xfrm>
          <a:off x="0" y="2211"/>
          <a:ext cx="10308503" cy="103417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4CFBE7-225A-4C71-9556-642896C8BE32}">
      <dsp:nvSpPr>
        <dsp:cNvPr id="0" name=""/>
        <dsp:cNvSpPr/>
      </dsp:nvSpPr>
      <dsp:spPr>
        <a:xfrm>
          <a:off x="312838" y="234901"/>
          <a:ext cx="568797" cy="56879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CF14F69-B241-476C-BDF5-4A5CE88D6081}">
      <dsp:nvSpPr>
        <dsp:cNvPr id="0" name=""/>
        <dsp:cNvSpPr/>
      </dsp:nvSpPr>
      <dsp:spPr>
        <a:xfrm>
          <a:off x="1194474" y="2211"/>
          <a:ext cx="9112860" cy="1034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450" tIns="109450" rIns="109450" bIns="109450" numCol="1" spcCol="1270" anchor="ctr" anchorCtr="0">
          <a:noAutofit/>
        </a:bodyPr>
        <a:lstStyle/>
        <a:p>
          <a:pPr marL="0" lvl="0" indent="0" algn="l" defTabSz="1111250">
            <a:lnSpc>
              <a:spcPct val="100000"/>
            </a:lnSpc>
            <a:spcBef>
              <a:spcPct val="0"/>
            </a:spcBef>
            <a:spcAft>
              <a:spcPct val="35000"/>
            </a:spcAft>
            <a:buNone/>
          </a:pPr>
          <a:r>
            <a:rPr lang="en-US" sz="2500" kern="1200" dirty="0"/>
            <a:t>Professional/Contract Services – any service agreements needed to carryout the project.</a:t>
          </a:r>
        </a:p>
      </dsp:txBody>
      <dsp:txXfrm>
        <a:off x="1194474" y="2211"/>
        <a:ext cx="9112860" cy="1034177"/>
      </dsp:txXfrm>
    </dsp:sp>
    <dsp:sp modelId="{F2A6DAEE-27C8-4ADE-A926-501BF00489EE}">
      <dsp:nvSpPr>
        <dsp:cNvPr id="0" name=""/>
        <dsp:cNvSpPr/>
      </dsp:nvSpPr>
      <dsp:spPr>
        <a:xfrm>
          <a:off x="0" y="1294933"/>
          <a:ext cx="10308503" cy="103417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B760C7-644E-497C-A1FF-E80001BAC74A}">
      <dsp:nvSpPr>
        <dsp:cNvPr id="0" name=""/>
        <dsp:cNvSpPr/>
      </dsp:nvSpPr>
      <dsp:spPr>
        <a:xfrm>
          <a:off x="312838" y="1527623"/>
          <a:ext cx="568797" cy="56879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215EB4E-8084-4468-9703-D5347CBC86DD}">
      <dsp:nvSpPr>
        <dsp:cNvPr id="0" name=""/>
        <dsp:cNvSpPr/>
      </dsp:nvSpPr>
      <dsp:spPr>
        <a:xfrm>
          <a:off x="1194474" y="1294933"/>
          <a:ext cx="4638826" cy="1034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450" tIns="109450" rIns="109450" bIns="109450" numCol="1" spcCol="1270" anchor="ctr" anchorCtr="0">
          <a:noAutofit/>
        </a:bodyPr>
        <a:lstStyle/>
        <a:p>
          <a:pPr marL="0" lvl="0" indent="0" algn="l" defTabSz="1111250">
            <a:lnSpc>
              <a:spcPct val="100000"/>
            </a:lnSpc>
            <a:spcBef>
              <a:spcPct val="0"/>
            </a:spcBef>
            <a:spcAft>
              <a:spcPct val="35000"/>
            </a:spcAft>
            <a:buNone/>
          </a:pPr>
          <a:r>
            <a:rPr lang="en-US" sz="2500" kern="1200" dirty="0"/>
            <a:t>Travel/Training – Travel associated with the project. </a:t>
          </a:r>
        </a:p>
      </dsp:txBody>
      <dsp:txXfrm>
        <a:off x="1194474" y="1294933"/>
        <a:ext cx="4638826" cy="1034177"/>
      </dsp:txXfrm>
    </dsp:sp>
    <dsp:sp modelId="{C9DA1126-1CFC-4EE4-9961-80598FF3A98D}">
      <dsp:nvSpPr>
        <dsp:cNvPr id="0" name=""/>
        <dsp:cNvSpPr/>
      </dsp:nvSpPr>
      <dsp:spPr>
        <a:xfrm>
          <a:off x="5833301" y="1294933"/>
          <a:ext cx="4474034" cy="1034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450" tIns="109450" rIns="109450" bIns="109450" numCol="1" spcCol="1270" anchor="ctr" anchorCtr="0">
          <a:noAutofit/>
        </a:bodyPr>
        <a:lstStyle/>
        <a:p>
          <a:pPr marL="0" lvl="0" indent="0" algn="l" defTabSz="631190">
            <a:lnSpc>
              <a:spcPct val="100000"/>
            </a:lnSpc>
            <a:spcBef>
              <a:spcPct val="0"/>
            </a:spcBef>
            <a:spcAft>
              <a:spcPct val="35000"/>
            </a:spcAft>
            <a:buClr>
              <a:schemeClr val="tx1"/>
            </a:buClr>
            <a:buFont typeface="Arial" panose="020B0604020202020204" pitchFamily="34" charset="0"/>
            <a:buNone/>
          </a:pPr>
          <a:r>
            <a:rPr lang="en-US" sz="1420" kern="1200" dirty="0"/>
            <a:t>Travel/Mileage line item is reimbursed at $.42/mile. </a:t>
          </a:r>
        </a:p>
        <a:p>
          <a:pPr marL="0" lvl="0" indent="0" algn="l" defTabSz="631190">
            <a:lnSpc>
              <a:spcPct val="100000"/>
            </a:lnSpc>
            <a:spcBef>
              <a:spcPct val="0"/>
            </a:spcBef>
            <a:spcAft>
              <a:spcPct val="35000"/>
            </a:spcAft>
            <a:buNone/>
          </a:pPr>
          <a:r>
            <a:rPr lang="en-US" sz="1420" kern="1200" dirty="0"/>
            <a:t>Trainings must be in-line with the project and have IGS prior approval before attending. Should include all costs associated with attending the training.</a:t>
          </a:r>
        </a:p>
      </dsp:txBody>
      <dsp:txXfrm>
        <a:off x="5833301" y="1294933"/>
        <a:ext cx="4474034" cy="1034177"/>
      </dsp:txXfrm>
    </dsp:sp>
    <dsp:sp modelId="{D8C0D08F-0F17-4410-965A-54A8F0007DD6}">
      <dsp:nvSpPr>
        <dsp:cNvPr id="0" name=""/>
        <dsp:cNvSpPr/>
      </dsp:nvSpPr>
      <dsp:spPr>
        <a:xfrm>
          <a:off x="0" y="2587655"/>
          <a:ext cx="10308503" cy="103417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49347C-586A-4CA2-8AB6-07F118A300A6}">
      <dsp:nvSpPr>
        <dsp:cNvPr id="0" name=""/>
        <dsp:cNvSpPr/>
      </dsp:nvSpPr>
      <dsp:spPr>
        <a:xfrm>
          <a:off x="312838" y="2820344"/>
          <a:ext cx="568797" cy="56879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B8C27BD-9C0A-4BE8-9523-61A0F0F7DB77}">
      <dsp:nvSpPr>
        <dsp:cNvPr id="0" name=""/>
        <dsp:cNvSpPr/>
      </dsp:nvSpPr>
      <dsp:spPr>
        <a:xfrm>
          <a:off x="1194474" y="2587655"/>
          <a:ext cx="9112860" cy="1034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450" tIns="109450" rIns="109450" bIns="109450" numCol="1" spcCol="1270" anchor="ctr" anchorCtr="0">
          <a:noAutofit/>
        </a:bodyPr>
        <a:lstStyle/>
        <a:p>
          <a:pPr marL="0" lvl="0" indent="0" algn="l" defTabSz="1111250">
            <a:lnSpc>
              <a:spcPct val="100000"/>
            </a:lnSpc>
            <a:spcBef>
              <a:spcPct val="0"/>
            </a:spcBef>
            <a:spcAft>
              <a:spcPct val="35000"/>
            </a:spcAft>
            <a:buNone/>
          </a:pPr>
          <a:r>
            <a:rPr lang="en-US" sz="2500" kern="1200" dirty="0"/>
            <a:t>Other Expenses – expenses that cannot be placed into any other category. Includes request for Indirect Costs.</a:t>
          </a:r>
        </a:p>
      </dsp:txBody>
      <dsp:txXfrm>
        <a:off x="1194474" y="2587655"/>
        <a:ext cx="9112860" cy="10341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AD2CD9-A707-4D75-B5CE-1A3EBA659A37}">
      <dsp:nvSpPr>
        <dsp:cNvPr id="0" name=""/>
        <dsp:cNvSpPr/>
      </dsp:nvSpPr>
      <dsp:spPr>
        <a:xfrm>
          <a:off x="0" y="83502"/>
          <a:ext cx="6261100" cy="1753903"/>
        </a:xfrm>
        <a:prstGeom prst="roundRect">
          <a:avLst/>
        </a:prstGeom>
        <a:gradFill rotWithShape="0">
          <a:gsLst>
            <a:gs pos="0">
              <a:schemeClr val="bg1"/>
            </a:gs>
            <a:gs pos="50000">
              <a:schemeClr val="bg1">
                <a:lumMod val="75000"/>
                <a:lumOff val="25000"/>
              </a:schemeClr>
            </a:gs>
            <a:gs pos="100000">
              <a:schemeClr val="bg1"/>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Match can be non-Federal grants or Cash or In-Kind donations and should be used for the proposed project.</a:t>
          </a:r>
        </a:p>
      </dsp:txBody>
      <dsp:txXfrm>
        <a:off x="85618" y="169120"/>
        <a:ext cx="6089864" cy="1582667"/>
      </dsp:txXfrm>
    </dsp:sp>
    <dsp:sp modelId="{63E36C91-E599-4188-86D4-337AC520AB19}">
      <dsp:nvSpPr>
        <dsp:cNvPr id="0" name=""/>
        <dsp:cNvSpPr/>
      </dsp:nvSpPr>
      <dsp:spPr>
        <a:xfrm>
          <a:off x="0" y="1912285"/>
          <a:ext cx="6261100" cy="1753903"/>
        </a:xfrm>
        <a:prstGeom prst="roundRect">
          <a:avLst/>
        </a:prstGeom>
        <a:gradFill rotWithShape="0">
          <a:gsLst>
            <a:gs pos="0">
              <a:schemeClr val="bg1"/>
            </a:gs>
            <a:gs pos="50000">
              <a:schemeClr val="bg1">
                <a:lumMod val="75000"/>
                <a:lumOff val="25000"/>
              </a:schemeClr>
            </a:gs>
            <a:gs pos="100000">
              <a:schemeClr val="bg1"/>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Volunteers can be used to help deliver the service provided by the proposed project.</a:t>
          </a:r>
        </a:p>
      </dsp:txBody>
      <dsp:txXfrm>
        <a:off x="85618" y="1997903"/>
        <a:ext cx="6089864" cy="1582667"/>
      </dsp:txXfrm>
    </dsp:sp>
    <dsp:sp modelId="{2C41957A-8F7A-4710-AEAF-57EB3C21FF78}">
      <dsp:nvSpPr>
        <dsp:cNvPr id="0" name=""/>
        <dsp:cNvSpPr/>
      </dsp:nvSpPr>
      <dsp:spPr>
        <a:xfrm>
          <a:off x="0" y="3741069"/>
          <a:ext cx="6261100" cy="1753903"/>
        </a:xfrm>
        <a:prstGeom prst="roundRect">
          <a:avLst/>
        </a:prstGeom>
        <a:gradFill rotWithShape="0">
          <a:gsLst>
            <a:gs pos="0">
              <a:schemeClr val="bg1"/>
            </a:gs>
            <a:gs pos="50000">
              <a:schemeClr val="bg1">
                <a:lumMod val="75000"/>
                <a:lumOff val="25000"/>
              </a:schemeClr>
            </a:gs>
            <a:gs pos="100000">
              <a:schemeClr val="bg1"/>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Volunteers are a good source of in-kind match and the DFA-IGS established hourly rate for volunteers is $25.43/hour.</a:t>
          </a:r>
        </a:p>
      </dsp:txBody>
      <dsp:txXfrm>
        <a:off x="85618" y="3826687"/>
        <a:ext cx="6089864" cy="158266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7322D2-42D9-4807-8B8C-2D42356D3999}">
      <dsp:nvSpPr>
        <dsp:cNvPr id="0" name=""/>
        <dsp:cNvSpPr/>
      </dsp:nvSpPr>
      <dsp:spPr>
        <a:xfrm rot="5400000">
          <a:off x="-766643" y="1544039"/>
          <a:ext cx="1704800" cy="171514"/>
        </a:xfrm>
        <a:prstGeom prst="corner">
          <a:avLst>
            <a:gd name="adj1" fmla="val 1000"/>
            <a:gd name="adj2" fmla="val 1000"/>
          </a:avLst>
        </a:prstGeom>
        <a:solidFill>
          <a:schemeClr val="lt1">
            <a:hueOff val="0"/>
            <a:satOff val="0"/>
            <a:lumOff val="0"/>
            <a:alphaOff val="0"/>
          </a:schemeClr>
        </a:solidFill>
        <a:ln w="12700" cap="flat" cmpd="sng" algn="ctr">
          <a:solidFill>
            <a:schemeClr val="bg2"/>
          </a:solidFill>
          <a:prstDash val="solid"/>
        </a:ln>
        <a:effectLst/>
      </dsp:spPr>
      <dsp:style>
        <a:lnRef idx="2">
          <a:scrgbClr r="0" g="0" b="0"/>
        </a:lnRef>
        <a:fillRef idx="1">
          <a:scrgbClr r="0" g="0" b="0"/>
        </a:fillRef>
        <a:effectRef idx="0">
          <a:scrgbClr r="0" g="0" b="0"/>
        </a:effectRef>
        <a:fontRef idx="minor"/>
      </dsp:style>
    </dsp:sp>
    <dsp:sp modelId="{150D5512-C00D-4338-9900-F575C893E573}">
      <dsp:nvSpPr>
        <dsp:cNvPr id="0" name=""/>
        <dsp:cNvSpPr/>
      </dsp:nvSpPr>
      <dsp:spPr>
        <a:xfrm>
          <a:off x="0" y="2482197"/>
          <a:ext cx="2143933" cy="568266"/>
        </a:xfrm>
        <a:prstGeom prst="homePlate">
          <a:avLst>
            <a:gd name="adj" fmla="val 25000"/>
          </a:avLst>
        </a:prstGeom>
        <a:solidFill>
          <a:schemeClr val="bg2"/>
        </a:solidFill>
        <a:ln w="12700"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177800" rIns="88900" bIns="177800" numCol="1" spcCol="1270" anchor="ctr" anchorCtr="0">
          <a:noAutofit/>
        </a:bodyPr>
        <a:lstStyle/>
        <a:p>
          <a:pPr marL="0" lvl="0" indent="0" algn="ctr" defTabSz="622300">
            <a:lnSpc>
              <a:spcPct val="90000"/>
            </a:lnSpc>
            <a:spcBef>
              <a:spcPct val="0"/>
            </a:spcBef>
            <a:spcAft>
              <a:spcPct val="35000"/>
            </a:spcAft>
            <a:buNone/>
          </a:pPr>
          <a:r>
            <a:rPr lang="en-US" sz="1400" kern="1200" dirty="0"/>
            <a:t>April 17 – May 19</a:t>
          </a:r>
        </a:p>
      </dsp:txBody>
      <dsp:txXfrm>
        <a:off x="0" y="2482197"/>
        <a:ext cx="2072900" cy="568266"/>
      </dsp:txXfrm>
    </dsp:sp>
    <dsp:sp modelId="{FB4A7C25-21C7-44C2-92FC-9C8F1C2FF319}">
      <dsp:nvSpPr>
        <dsp:cNvPr id="0" name=""/>
        <dsp:cNvSpPr/>
      </dsp:nvSpPr>
      <dsp:spPr>
        <a:xfrm>
          <a:off x="171514" y="880305"/>
          <a:ext cx="1740873" cy="1107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90000"/>
            </a:lnSpc>
            <a:spcBef>
              <a:spcPct val="0"/>
            </a:spcBef>
            <a:spcAft>
              <a:spcPct val="35000"/>
            </a:spcAft>
            <a:buNone/>
          </a:pPr>
          <a:r>
            <a:rPr lang="en-US" sz="1500" kern="1200" dirty="0"/>
            <a:t>Written questions can be submitted by email to the project Manager and answers will be posted on FAQ section of the DFA-IGS website.</a:t>
          </a:r>
        </a:p>
      </dsp:txBody>
      <dsp:txXfrm>
        <a:off x="171514" y="880305"/>
        <a:ext cx="1740873" cy="1107736"/>
      </dsp:txXfrm>
    </dsp:sp>
    <dsp:sp modelId="{D4EE714E-C2C0-49D1-B18B-FCC6B8EBE52E}">
      <dsp:nvSpPr>
        <dsp:cNvPr id="0" name=""/>
        <dsp:cNvSpPr/>
      </dsp:nvSpPr>
      <dsp:spPr>
        <a:xfrm rot="5400000">
          <a:off x="1272104" y="1524332"/>
          <a:ext cx="1704800" cy="171514"/>
        </a:xfrm>
        <a:prstGeom prst="corner">
          <a:avLst>
            <a:gd name="adj1" fmla="val 1000"/>
            <a:gd name="adj2" fmla="val 1000"/>
          </a:avLst>
        </a:prstGeom>
        <a:solidFill>
          <a:schemeClr val="lt1">
            <a:hueOff val="0"/>
            <a:satOff val="0"/>
            <a:lumOff val="0"/>
            <a:alphaOff val="0"/>
          </a:schemeClr>
        </a:solidFill>
        <a:ln w="12700" cap="flat" cmpd="sng" algn="ctr">
          <a:solidFill>
            <a:schemeClr val="bg2"/>
          </a:solidFill>
          <a:prstDash val="solid"/>
        </a:ln>
        <a:effectLst/>
      </dsp:spPr>
      <dsp:style>
        <a:lnRef idx="2">
          <a:scrgbClr r="0" g="0" b="0"/>
        </a:lnRef>
        <a:fillRef idx="1">
          <a:scrgbClr r="0" g="0" b="0"/>
        </a:fillRef>
        <a:effectRef idx="0">
          <a:scrgbClr r="0" g="0" b="0"/>
        </a:effectRef>
        <a:fontRef idx="minor"/>
      </dsp:style>
    </dsp:sp>
    <dsp:sp modelId="{B168E306-A08E-49E8-A19F-A202D1A49073}">
      <dsp:nvSpPr>
        <dsp:cNvPr id="0" name=""/>
        <dsp:cNvSpPr/>
      </dsp:nvSpPr>
      <dsp:spPr>
        <a:xfrm>
          <a:off x="2038747" y="2462489"/>
          <a:ext cx="2143933" cy="568266"/>
        </a:xfrm>
        <a:prstGeom prst="chevron">
          <a:avLst>
            <a:gd name="adj" fmla="val 25000"/>
          </a:avLst>
        </a:prstGeom>
        <a:solidFill>
          <a:schemeClr val="bg2"/>
        </a:solidFill>
        <a:ln w="12700"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177800" rIns="88900" bIns="177800" numCol="1" spcCol="1270" anchor="ctr" anchorCtr="0">
          <a:noAutofit/>
        </a:bodyPr>
        <a:lstStyle/>
        <a:p>
          <a:pPr marL="0" lvl="0" indent="0" algn="ctr" defTabSz="622300">
            <a:lnSpc>
              <a:spcPct val="90000"/>
            </a:lnSpc>
            <a:spcBef>
              <a:spcPct val="0"/>
            </a:spcBef>
            <a:spcAft>
              <a:spcPct val="35000"/>
            </a:spcAft>
            <a:buNone/>
          </a:pPr>
          <a:r>
            <a:rPr lang="en-US" sz="1400" kern="1200" dirty="0"/>
            <a:t>May 26– 11:59pm</a:t>
          </a:r>
        </a:p>
      </dsp:txBody>
      <dsp:txXfrm>
        <a:off x="2180814" y="2462489"/>
        <a:ext cx="1859800" cy="568266"/>
      </dsp:txXfrm>
    </dsp:sp>
    <dsp:sp modelId="{33F0359B-63E7-4E6A-97AD-759563EFD26F}">
      <dsp:nvSpPr>
        <dsp:cNvPr id="0" name=""/>
        <dsp:cNvSpPr/>
      </dsp:nvSpPr>
      <dsp:spPr>
        <a:xfrm>
          <a:off x="2210262" y="860598"/>
          <a:ext cx="1740873" cy="1107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90000"/>
            </a:lnSpc>
            <a:spcBef>
              <a:spcPct val="0"/>
            </a:spcBef>
            <a:spcAft>
              <a:spcPct val="35000"/>
            </a:spcAft>
            <a:buNone/>
          </a:pPr>
          <a:endParaRPr lang="en-US" sz="1500" kern="1200" dirty="0"/>
        </a:p>
        <a:p>
          <a:pPr marL="0" lvl="0" indent="0" algn="l" defTabSz="666750">
            <a:lnSpc>
              <a:spcPct val="90000"/>
            </a:lnSpc>
            <a:spcBef>
              <a:spcPct val="0"/>
            </a:spcBef>
            <a:spcAft>
              <a:spcPct val="35000"/>
            </a:spcAft>
            <a:buNone/>
          </a:pPr>
          <a:r>
            <a:rPr lang="en-US" sz="1500" kern="1200" dirty="0"/>
            <a:t>APPLICATION SUBMISSION </a:t>
          </a:r>
          <a:r>
            <a:rPr lang="en-US" sz="1500" u="sng" kern="1200" dirty="0"/>
            <a:t>DEADLINE</a:t>
          </a:r>
          <a:r>
            <a:rPr lang="en-US" sz="1500" kern="1200" dirty="0"/>
            <a:t> IN IGS CONNECT</a:t>
          </a:r>
        </a:p>
      </dsp:txBody>
      <dsp:txXfrm>
        <a:off x="2210262" y="860598"/>
        <a:ext cx="1740873" cy="1107736"/>
      </dsp:txXfrm>
    </dsp:sp>
    <dsp:sp modelId="{E8EBEDBA-9A7B-4424-B36F-F6CC390EC06B}">
      <dsp:nvSpPr>
        <dsp:cNvPr id="0" name=""/>
        <dsp:cNvSpPr/>
      </dsp:nvSpPr>
      <dsp:spPr>
        <a:xfrm rot="5400000">
          <a:off x="3308841" y="1524332"/>
          <a:ext cx="1704800" cy="171514"/>
        </a:xfrm>
        <a:prstGeom prst="corner">
          <a:avLst>
            <a:gd name="adj1" fmla="val 1000"/>
            <a:gd name="adj2" fmla="val 1000"/>
          </a:avLst>
        </a:prstGeom>
        <a:solidFill>
          <a:schemeClr val="lt1">
            <a:hueOff val="0"/>
            <a:satOff val="0"/>
            <a:lumOff val="0"/>
            <a:alphaOff val="0"/>
          </a:schemeClr>
        </a:solidFill>
        <a:ln w="12700" cap="flat" cmpd="sng" algn="ctr">
          <a:solidFill>
            <a:schemeClr val="bg2"/>
          </a:solidFill>
          <a:prstDash val="solid"/>
        </a:ln>
        <a:effectLst/>
      </dsp:spPr>
      <dsp:style>
        <a:lnRef idx="2">
          <a:scrgbClr r="0" g="0" b="0"/>
        </a:lnRef>
        <a:fillRef idx="1">
          <a:scrgbClr r="0" g="0" b="0"/>
        </a:fillRef>
        <a:effectRef idx="0">
          <a:scrgbClr r="0" g="0" b="0"/>
        </a:effectRef>
        <a:fontRef idx="minor"/>
      </dsp:style>
    </dsp:sp>
    <dsp:sp modelId="{2F9A0604-D7A8-4334-913A-469DCFF0C136}">
      <dsp:nvSpPr>
        <dsp:cNvPr id="0" name=""/>
        <dsp:cNvSpPr/>
      </dsp:nvSpPr>
      <dsp:spPr>
        <a:xfrm>
          <a:off x="4075484" y="2462489"/>
          <a:ext cx="2143933" cy="568266"/>
        </a:xfrm>
        <a:prstGeom prst="chevron">
          <a:avLst>
            <a:gd name="adj" fmla="val 25000"/>
          </a:avLst>
        </a:prstGeom>
        <a:solidFill>
          <a:schemeClr val="bg2"/>
        </a:solidFill>
        <a:ln w="12700"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177800" rIns="88900" bIns="177800" numCol="1" spcCol="1270" anchor="ctr" anchorCtr="0">
          <a:noAutofit/>
        </a:bodyPr>
        <a:lstStyle/>
        <a:p>
          <a:pPr marL="0" lvl="0" indent="0" algn="ctr" defTabSz="622300">
            <a:lnSpc>
              <a:spcPct val="90000"/>
            </a:lnSpc>
            <a:spcBef>
              <a:spcPct val="0"/>
            </a:spcBef>
            <a:spcAft>
              <a:spcPct val="35000"/>
            </a:spcAft>
            <a:buNone/>
          </a:pPr>
          <a:r>
            <a:rPr lang="en-US" sz="1400" kern="1200" dirty="0"/>
            <a:t>May 29- July 30</a:t>
          </a:r>
        </a:p>
      </dsp:txBody>
      <dsp:txXfrm>
        <a:off x="4217551" y="2462489"/>
        <a:ext cx="1859800" cy="568266"/>
      </dsp:txXfrm>
    </dsp:sp>
    <dsp:sp modelId="{84070A80-9148-48A9-8E28-3150EB65D20E}">
      <dsp:nvSpPr>
        <dsp:cNvPr id="0" name=""/>
        <dsp:cNvSpPr/>
      </dsp:nvSpPr>
      <dsp:spPr>
        <a:xfrm>
          <a:off x="4246998" y="860598"/>
          <a:ext cx="1740873" cy="1107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90000"/>
            </a:lnSpc>
            <a:spcBef>
              <a:spcPct val="0"/>
            </a:spcBef>
            <a:spcAft>
              <a:spcPct val="35000"/>
            </a:spcAft>
            <a:buNone/>
          </a:pPr>
          <a:r>
            <a:rPr lang="en-US" sz="1500" kern="1200" dirty="0"/>
            <a:t>Proposal Review &amp; Selection</a:t>
          </a:r>
        </a:p>
      </dsp:txBody>
      <dsp:txXfrm>
        <a:off x="4246998" y="860598"/>
        <a:ext cx="1740873" cy="1107736"/>
      </dsp:txXfrm>
    </dsp:sp>
    <dsp:sp modelId="{C7EE424C-04B8-4F73-809C-DD56507D8CD1}">
      <dsp:nvSpPr>
        <dsp:cNvPr id="0" name=""/>
        <dsp:cNvSpPr/>
      </dsp:nvSpPr>
      <dsp:spPr>
        <a:xfrm rot="5400000">
          <a:off x="5345578" y="1524332"/>
          <a:ext cx="1704800" cy="171514"/>
        </a:xfrm>
        <a:prstGeom prst="corner">
          <a:avLst>
            <a:gd name="adj1" fmla="val 1000"/>
            <a:gd name="adj2" fmla="val 1000"/>
          </a:avLst>
        </a:prstGeom>
        <a:solidFill>
          <a:schemeClr val="lt1">
            <a:hueOff val="0"/>
            <a:satOff val="0"/>
            <a:lumOff val="0"/>
            <a:alphaOff val="0"/>
          </a:schemeClr>
        </a:solidFill>
        <a:ln w="12700" cap="flat" cmpd="sng" algn="ctr">
          <a:solidFill>
            <a:schemeClr val="bg2"/>
          </a:solidFill>
          <a:prstDash val="solid"/>
        </a:ln>
        <a:effectLst/>
      </dsp:spPr>
      <dsp:style>
        <a:lnRef idx="2">
          <a:scrgbClr r="0" g="0" b="0"/>
        </a:lnRef>
        <a:fillRef idx="1">
          <a:scrgbClr r="0" g="0" b="0"/>
        </a:fillRef>
        <a:effectRef idx="0">
          <a:scrgbClr r="0" g="0" b="0"/>
        </a:effectRef>
        <a:fontRef idx="minor"/>
      </dsp:style>
    </dsp:sp>
    <dsp:sp modelId="{FADA59DA-C173-469A-8F76-C81425A4FC71}">
      <dsp:nvSpPr>
        <dsp:cNvPr id="0" name=""/>
        <dsp:cNvSpPr/>
      </dsp:nvSpPr>
      <dsp:spPr>
        <a:xfrm>
          <a:off x="6112221" y="2462489"/>
          <a:ext cx="2143933" cy="568266"/>
        </a:xfrm>
        <a:prstGeom prst="chevron">
          <a:avLst>
            <a:gd name="adj" fmla="val 25000"/>
          </a:avLst>
        </a:prstGeom>
        <a:solidFill>
          <a:schemeClr val="bg2"/>
        </a:solidFill>
        <a:ln w="12700"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177800" rIns="88900" bIns="177800" numCol="1" spcCol="1270" anchor="ctr" anchorCtr="0">
          <a:noAutofit/>
        </a:bodyPr>
        <a:lstStyle/>
        <a:p>
          <a:pPr marL="0" lvl="0" indent="0" algn="ctr" defTabSz="622300">
            <a:lnSpc>
              <a:spcPct val="90000"/>
            </a:lnSpc>
            <a:spcBef>
              <a:spcPct val="0"/>
            </a:spcBef>
            <a:spcAft>
              <a:spcPct val="35000"/>
            </a:spcAft>
            <a:buNone/>
          </a:pPr>
          <a:r>
            <a:rPr lang="en-US" sz="1400" kern="1200" dirty="0"/>
            <a:t>July 31 – September 15</a:t>
          </a:r>
        </a:p>
      </dsp:txBody>
      <dsp:txXfrm>
        <a:off x="6254288" y="2462489"/>
        <a:ext cx="1859800" cy="568266"/>
      </dsp:txXfrm>
    </dsp:sp>
    <dsp:sp modelId="{C5A94FB9-545A-4C20-A0A2-E760FA1DDF13}">
      <dsp:nvSpPr>
        <dsp:cNvPr id="0" name=""/>
        <dsp:cNvSpPr/>
      </dsp:nvSpPr>
      <dsp:spPr>
        <a:xfrm>
          <a:off x="6283735" y="860598"/>
          <a:ext cx="1740873" cy="1107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90000"/>
            </a:lnSpc>
            <a:spcBef>
              <a:spcPct val="0"/>
            </a:spcBef>
            <a:spcAft>
              <a:spcPct val="35000"/>
            </a:spcAft>
            <a:buNone/>
          </a:pPr>
          <a:r>
            <a:rPr lang="en-US" sz="1500" kern="1200" dirty="0"/>
            <a:t>Consultations, Appeals, &amp; Award Acceptance</a:t>
          </a:r>
        </a:p>
      </dsp:txBody>
      <dsp:txXfrm>
        <a:off x="6283735" y="860598"/>
        <a:ext cx="1740873" cy="1107736"/>
      </dsp:txXfrm>
    </dsp:sp>
    <dsp:sp modelId="{9EE2F67C-8EF4-4991-9C10-BD4FA2D14317}">
      <dsp:nvSpPr>
        <dsp:cNvPr id="0" name=""/>
        <dsp:cNvSpPr/>
      </dsp:nvSpPr>
      <dsp:spPr>
        <a:xfrm rot="5400000">
          <a:off x="7382314" y="1524332"/>
          <a:ext cx="1704800" cy="171514"/>
        </a:xfrm>
        <a:prstGeom prst="corner">
          <a:avLst>
            <a:gd name="adj1" fmla="val 1000"/>
            <a:gd name="adj2" fmla="val 1000"/>
          </a:avLst>
        </a:prstGeom>
        <a:solidFill>
          <a:schemeClr val="lt1">
            <a:hueOff val="0"/>
            <a:satOff val="0"/>
            <a:lumOff val="0"/>
            <a:alphaOff val="0"/>
          </a:schemeClr>
        </a:solidFill>
        <a:ln w="12700" cap="flat" cmpd="sng" algn="ctr">
          <a:solidFill>
            <a:schemeClr val="bg2"/>
          </a:solidFill>
          <a:prstDash val="solid"/>
        </a:ln>
        <a:effectLst/>
      </dsp:spPr>
      <dsp:style>
        <a:lnRef idx="2">
          <a:scrgbClr r="0" g="0" b="0"/>
        </a:lnRef>
        <a:fillRef idx="1">
          <a:scrgbClr r="0" g="0" b="0"/>
        </a:fillRef>
        <a:effectRef idx="0">
          <a:scrgbClr r="0" g="0" b="0"/>
        </a:effectRef>
        <a:fontRef idx="minor"/>
      </dsp:style>
    </dsp:sp>
    <dsp:sp modelId="{92DC48B7-ED6B-4CE2-9363-F3750F690CF8}">
      <dsp:nvSpPr>
        <dsp:cNvPr id="0" name=""/>
        <dsp:cNvSpPr/>
      </dsp:nvSpPr>
      <dsp:spPr>
        <a:xfrm>
          <a:off x="8148957" y="2462489"/>
          <a:ext cx="2143933" cy="568266"/>
        </a:xfrm>
        <a:prstGeom prst="chevron">
          <a:avLst>
            <a:gd name="adj" fmla="val 25000"/>
          </a:avLst>
        </a:prstGeom>
        <a:solidFill>
          <a:schemeClr val="bg2"/>
        </a:solidFill>
        <a:ln w="12700"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177800" rIns="88900" bIns="177800" numCol="1" spcCol="1270" anchor="ctr" anchorCtr="0">
          <a:noAutofit/>
        </a:bodyPr>
        <a:lstStyle/>
        <a:p>
          <a:pPr marL="0" lvl="0" indent="0" algn="ctr" defTabSz="622300">
            <a:lnSpc>
              <a:spcPct val="90000"/>
            </a:lnSpc>
            <a:spcBef>
              <a:spcPct val="0"/>
            </a:spcBef>
            <a:spcAft>
              <a:spcPct val="35000"/>
            </a:spcAft>
            <a:buNone/>
          </a:pPr>
          <a:r>
            <a:rPr lang="en-US" sz="1400" kern="1200" dirty="0"/>
            <a:t>October 1</a:t>
          </a:r>
        </a:p>
      </dsp:txBody>
      <dsp:txXfrm>
        <a:off x="8291024" y="2462489"/>
        <a:ext cx="1859800" cy="568266"/>
      </dsp:txXfrm>
    </dsp:sp>
    <dsp:sp modelId="{1F2F8EF2-99DD-4457-A2E3-997C3023A7F2}">
      <dsp:nvSpPr>
        <dsp:cNvPr id="0" name=""/>
        <dsp:cNvSpPr/>
      </dsp:nvSpPr>
      <dsp:spPr>
        <a:xfrm>
          <a:off x="8320472" y="860598"/>
          <a:ext cx="1740873" cy="1107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90000"/>
            </a:lnSpc>
            <a:spcBef>
              <a:spcPct val="0"/>
            </a:spcBef>
            <a:spcAft>
              <a:spcPct val="35000"/>
            </a:spcAft>
            <a:buNone/>
          </a:pPr>
          <a:r>
            <a:rPr lang="en-US" sz="1500" kern="1200" dirty="0"/>
            <a:t>Project Start Date</a:t>
          </a:r>
        </a:p>
      </dsp:txBody>
      <dsp:txXfrm>
        <a:off x="8320472" y="860598"/>
        <a:ext cx="1740873" cy="1107736"/>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6/7/layout/AccentHomeChevronProcess">
  <dgm:title val="Accent Home Chevron Process"/>
  <dgm:desc val="Use to show a progression; a timeline; sequential steps in a task, process, or workflow; or to emphasize movement or direction. Level 1 text appears inside an chevron shape, except the first shape which comes in a home shape, while Level 2 text appears above the invisible rectangle shapes."/>
  <dgm:catLst>
    <dgm:cat type="process" pri="500"/>
    <dgm:cat type="timeline"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contrsBasedOnsibTransCount">
      <dgm:if name="oneSibTrans" axis="ch" ptType="sibTrans" func="cnt" op="equ" val="1">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2"/>
          <dgm:constr type="w" for="ch" ptType="sibTrans" op="equ"/>
        </dgm:constrLst>
      </dgm:if>
      <dgm:else name="moreThanOneSibTrans">
        <dgm:choose name="contrsForMoreThanOneSibTrans">
          <dgm:if name="twoSibTrans" axis="ch" ptType="sibTrans" func="cnt" op="equ" val="2">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3"/>
              <dgm:constr type="w" for="ch" ptType="sibTrans" op="equ"/>
            </dgm:constrLst>
          </dgm:if>
          <dgm:else name="moreThanTwoSibTrans">
            <dgm:choose name="contrsForMoreThanTwoSibTrans">
              <dgm:if name="threeSibTrans" axis="ch" ptType="sibTrans" func="cnt" op="equ" val="3">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4"/>
                  <dgm:constr type="w" for="ch" ptType="sibTrans" op="equ"/>
                </dgm:constrLst>
              </dgm:if>
              <dgm:else name="moreThanThreeSibTrans">
                <dgm:choose name="contrsForMoreThanThreeSibTrans">
                  <dgm:if name="fourToSixSibTrans" axis="ch" ptType="sibTrans" func="cnt" op="lte" val="6">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5"/>
                      <dgm:constr type="w" for="ch" ptType="sibTrans" op="equ"/>
                    </dgm:constrLst>
                  </dgm:if>
                  <dgm:else name="moreThanSixSibTrans">
                    <dgm:choose name="contrsForMoreThanSixSibTrans">
                      <dgm:if name="sevenToEightSibTrans" axis="ch" ptType="sibTrans" func="cnt" op="lte" val="8">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7"/>
                          <dgm:constr type="w" for="ch" ptType="sibTrans" op="equ"/>
                        </dgm:constrLst>
                      </dgm:if>
                      <dgm:else name="moreThanEightSibTrans">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9"/>
                          <dgm:constr type="w" for="ch" ptType="sibTrans" op="equ"/>
                        </dgm:constrLst>
                      </dgm:else>
                    </dgm:choose>
                  </dgm:else>
                </dgm:choose>
              </dgm:else>
            </dgm:choose>
          </dgm:else>
        </dgm:choose>
      </dgm:else>
    </dgm:choose>
    <dgm:ruleLst/>
    <dgm:forEach name="Name6" axis="ch" ptType="node">
      <dgm:layoutNode name="composite">
        <dgm:alg type="composite"/>
        <dgm:shape xmlns:r="http://schemas.openxmlformats.org/officeDocument/2006/relationships" r:blip="">
          <dgm:adjLst/>
        </dgm:shape>
        <dgm:presOf/>
        <dgm:choose name="LayoutLTRorRTL">
          <dgm:if name="LayoutLTR" func="var" arg="dir" op="equ" val="norm">
            <dgm:constrLst>
              <dgm:constr type="w" for="ch" forName="L" refType="w" fact="0.08"/>
              <dgm:constr type="h" for="ch" forName="L" refType="h" fact="0.75"/>
              <dgm:constr type="l" for="ch" forName="L"/>
              <dgm:constr type="l" for="ch" forName="parTx"/>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l" for="ch" forName="desTx" refType="r" refFor="ch" refForName="L"/>
              <dgm:constr type="w" for="ch" forName="desTx" refType="w" fact="0.812"/>
              <dgm:constr type="w" for="ch" forName="EmptyPlaceHolder" refType="w" fact="0.82"/>
              <dgm:constr type="l" for="ch" forName="EmptyPlaceHolder" refType="r" refFor="ch" refForName="L"/>
              <dgm:constr type="b" for="ch" forName="EmptyPlaceHolder" refType="b" refFor="ch" refForName="L"/>
              <dgm:constr type="h" for="ch" forName="EmptyPlaceHolder" refType="t" refFor="ch" refForName="desTx"/>
            </dgm:constrLst>
          </dgm:if>
          <dgm:else name="LayoutRTL">
            <dgm:constrLst>
              <dgm:constr type="w" for="ch" forName="L" refType="w" fact="0.08"/>
              <dgm:constr type="h" for="ch" forName="L" refType="h" fact="0.75"/>
              <dgm:constr type="r" for="ch" forName="L" refType="w"/>
              <dgm:constr type="r" for="ch" forName="parTx" refType="w"/>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r" for="ch" forName="desTx" refType="l" refFor="ch" refForName="L"/>
              <dgm:constr type="w" for="ch" forName="desTx" refType="w" fact="0.812"/>
              <dgm:constr type="w" for="ch" forName="EmptyPlaceHolder" refType="w" fact="0.82"/>
              <dgm:constr type="h" for="ch" forName="EmptyPlaceHolder" refType="w" refFor="ch" refForName="L" fact="0.6"/>
              <dgm:constr type="b" for="ch" forName="EmptyPlaceHolder" refType="b" refFor="ch" refForName="L"/>
            </dgm:constrLst>
          </dgm:else>
        </dgm:choose>
        <dgm:layoutNode name="L" styleLbl="solidFgAcc1" moveWith="parTx">
          <dgm:varLst>
            <dgm:chMax val="0"/>
            <dgm:chPref val="0"/>
          </dgm:varLst>
          <dgm:alg type="sp"/>
          <dgm:choose name="Name310">
            <dgm:if name="Name311" func="var" arg="dir" op="equ" val="norm">
              <dgm:shape xmlns:r="http://schemas.openxmlformats.org/officeDocument/2006/relationships" rot="90" type="corner" r:blip="">
                <dgm:adjLst>
                  <dgm:adj idx="1" val="0.01"/>
                  <dgm:adj idx="2" val="0.01"/>
                </dgm:adjLst>
              </dgm:shape>
            </dgm:if>
            <dgm:else name="Name312">
              <dgm:shape xmlns:r="http://schemas.openxmlformats.org/officeDocument/2006/relationships" rot="180" type="corner" r:blip="">
                <dgm:adjLst>
                  <dgm:adj idx="1" val="0.01"/>
                  <dgm:adj idx="2" val="0.01"/>
                </dgm:adjLst>
              </dgm:shape>
            </dgm:else>
          </dgm:choose>
          <dgm:presOf/>
          <dgm:constrLst/>
          <dgm:ruleLst/>
        </dgm:layoutNode>
        <dgm:layoutNode name="parTx" styleLbl="alignNode1">
          <dgm:varLst>
            <dgm:chMax val="0"/>
            <dgm:chPref val="0"/>
            <dgm:bulletEnabled val="1"/>
          </dgm:varLst>
          <dgm:alg type="tx">
            <dgm:param type="txAnchorVert" val="mid"/>
            <dgm:param type="parTxLTRAlign" val="ctr"/>
            <dgm:param type="parTxRTLAlign" val="ctr"/>
          </dgm:alg>
          <dgm:choose name="MakeFirstNodeHomePlate">
            <dgm:if name="IfFirstNode" axis="self" ptType="node" func="pos" op="equ" val="1">
              <dgm:choose name="Name110">
                <dgm:if name="Name111" func="var" arg="dir" op="equ" val="norm">
                  <dgm:shape xmlns:r="http://schemas.openxmlformats.org/officeDocument/2006/relationships" type="homePlate" r:blip="">
                    <dgm:adjLst>
                      <dgm:adj idx="1" val="0.25"/>
                    </dgm:adjLst>
                  </dgm:shape>
                </dgm:if>
                <dgm:else name="Name112">
                  <dgm:shape xmlns:r="http://schemas.openxmlformats.org/officeDocument/2006/relationships" rot="180" type="homePlate" r:blip="">
                    <dgm:adjLst>
                      <dgm:adj idx="1" val="0.25"/>
                    </dgm:adjLst>
                  </dgm:shape>
                </dgm:else>
              </dgm:choose>
            </dgm:if>
            <dgm:else name="MakeRestOfNodesChevrons">
              <dgm:choose name="Name10">
                <dgm:if name="Name11" func="var" arg="dir" op="equ" val="norm">
                  <dgm:shape xmlns:r="http://schemas.openxmlformats.org/officeDocument/2006/relationships" type="chevron" r:blip="">
                    <dgm:adjLst>
                      <dgm:adj idx="1" val="0.25"/>
                    </dgm:adjLst>
                  </dgm:shape>
                </dgm:if>
                <dgm:else name="Name12">
                  <dgm:shape xmlns:r="http://schemas.openxmlformats.org/officeDocument/2006/relationships" rot="180" type="chevron" r:blip="">
                    <dgm:adjLst>
                      <dgm:adj idx="1" val="0.25"/>
                    </dgm:adjLst>
                  </dgm:shape>
                </dgm:else>
              </dgm:choose>
            </dgm:else>
          </dgm:choose>
          <dgm:presOf axis="self" ptType="node"/>
          <dgm:constrLst>
            <dgm:constr type="tMarg" refType="primFontSz"/>
            <dgm:constr type="bMarg" refType="primFontSz"/>
            <dgm:constr type="lMarg" refType="primFontSz" fact="0.5"/>
            <dgm:constr type="rMarg" refType="primFontSz" fact="0.5"/>
          </dgm:constrLst>
          <dgm:ruleLst>
            <dgm:rule type="primFontSz" val="13" fact="NaN" max="NaN"/>
          </dgm:ruleLst>
        </dgm:layoutNode>
        <dgm:layoutNode name="desTx" styleLbl="revTx" moveWith="parTx">
          <dgm:varLst>
            <dgm:chMax val="0"/>
            <dgm:chPref val="0"/>
            <dgm:bulletEnabled val="1"/>
          </dgm:varLst>
          <dgm:choose name="Name210">
            <dgm:if name="Name211" func="var" arg="dir" op="equ" val="norm">
              <dgm:alg type="tx">
                <dgm:param type="txAnchorVert" val="t"/>
                <dgm:param type="parTxLTRAlign" val="l"/>
                <dgm:param type="shpTxLTRAlignCh" val="l"/>
                <dgm:param type="parTxRTLAlign" val="l"/>
                <dgm:param type="shpTxRTLAlignCh" val="l"/>
              </dgm:alg>
            </dgm:if>
            <dgm:else name="Name212">
              <dgm:alg type="tx">
                <dgm:param type="txAnchorVert" val="t"/>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 ptType="node"/>
          <dgm:constrLst>
            <dgm:constr type="tMarg"/>
            <dgm:constr type="bMarg"/>
            <dgm:constr type="lMarg"/>
            <dgm:constr type="rMarg"/>
          </dgm:constrLst>
          <dgm:ruleLst>
            <dgm:rule type="primFontSz" val="11" fact="NaN" max="NaN"/>
            <dgm:rule type="secFontSz" val="9" fact="NaN" max="NaN"/>
          </dgm:ruleLst>
        </dgm:layoutNode>
        <dgm:layoutNode name="EmptyPlaceHolder">
          <dgm:alg type="sp"/>
          <dgm:shape xmlns:r="http://schemas.openxmlformats.org/officeDocument/2006/relationships" r:blip="">
            <dgm:adjLst/>
          </dgm:shape>
          <dgm:presOf/>
          <dgm:constr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E700B27-DE4C-4B9E-BB11-B9027034A00F}" type="datetimeFigureOut">
              <a:rPr lang="en-US" smtClean="0"/>
              <a:pPr/>
              <a:t>5/3/2023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7597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0F4739-9812-4A9F-890D-2AD6BA5F6EE8}" type="datetimeFigureOut">
              <a:rPr lang="en-US" smtClean="0"/>
              <a:t>5/3/2023</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8834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845AC5-A3F8-44AA-BA8F-596CDCC976D3}" type="datetimeFigureOut">
              <a:rPr lang="en-US" smtClean="0"/>
              <a:t>5/3/2023</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12344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73B183-A821-4095-A363-9EC968635539}" type="datetimeFigureOut">
              <a:rPr lang="en-US" smtClean="0"/>
              <a:t>5/3/2023</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D57F1E4F-1CFF-5643-939E-217C01CDF565}" type="slidenum">
              <a:rPr lang="en-US" smtClean="0"/>
              <a:pPr/>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596960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0D914D-B099-4142-A885-11F276715148}" type="datetimeFigureOut">
              <a:rPr lang="en-US" smtClean="0"/>
              <a:t>5/3/2023</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8126347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147335C-0450-40D7-8612-B3203BED4F28}" type="datetimeFigureOut">
              <a:rPr lang="en-US" smtClean="0"/>
              <a:t>5/3/2023</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147688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246A105-2A1C-4284-B4EA-07CF89B1A393}" type="datetimeFigureOut">
              <a:rPr lang="en-US" smtClean="0"/>
              <a:t>5/3/2023</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424377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smtClean="0"/>
              <a:t>5/3/2023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779887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7A24AD68-089C-4467-A8F3-EA2BBCA6B44E}" type="datetimeFigureOut">
              <a:rPr lang="en-US" smtClean="0"/>
              <a:t>5/3/2023</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r>
              <a:rPr lang="en-US"/>
              <a:t>
              </a:t>
            </a:r>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89739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smtClean="0"/>
              <a:t>5/3/2023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7514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AA073D-A903-47F8-8D16-77642FB0DF1F}" type="datetimeFigureOut">
              <a:rPr lang="en-US" smtClean="0"/>
              <a:t>5/3/2023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88312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smtClean="0"/>
              <a:t>5/3/2023</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45890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smtClean="0"/>
              <a:t>5/3/2023</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67085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smtClean="0"/>
              <a:t>5/3/2023</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3007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8FA9179F-009E-4FA5-B091-7EBB82A185BD}" type="datetimeFigureOut">
              <a:rPr lang="en-US" smtClean="0"/>
              <a:t>5/3/2023</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96399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665CEB-0076-4E37-B880-BCEA9784DE0A}" type="datetimeFigureOut">
              <a:rPr lang="en-US" smtClean="0"/>
              <a:t>5/3/2023</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62088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149E5E-3896-4118-99A7-7B85668F1C5E}" type="datetimeFigureOut">
              <a:rPr lang="en-US" smtClean="0"/>
              <a:t>5/3/2023</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52864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E0D914D-B099-4142-A885-11F276715148}" type="datetimeFigureOut">
              <a:rPr lang="en-US" smtClean="0"/>
              <a:t>5/3/2023</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a:t>
              </a:t>
            </a:r>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7494480"/>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2.png"/><Relationship Id="rId7" Type="http://schemas.openxmlformats.org/officeDocument/2006/relationships/diagramQuickStyle" Target="../diagrams/quickStyle5.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3.png"/><Relationship Id="rId9" Type="http://schemas.microsoft.com/office/2007/relationships/diagramDrawing" Target="../diagrams/drawing5.xml"/></Relationships>
</file>

<file path=ppt/slides/_rels/slide28.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image" Target="../media/image2.png"/><Relationship Id="rId7" Type="http://schemas.openxmlformats.org/officeDocument/2006/relationships/diagramLayout" Target="../diagrams/layout6.xml"/><Relationship Id="rId2"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diagramData" Target="../diagrams/data6.xml"/><Relationship Id="rId5" Type="http://schemas.openxmlformats.org/officeDocument/2006/relationships/image" Target="../media/image4.png"/><Relationship Id="rId10" Type="http://schemas.microsoft.com/office/2007/relationships/diagramDrawing" Target="../diagrams/drawing6.xml"/><Relationship Id="rId4" Type="http://schemas.openxmlformats.org/officeDocument/2006/relationships/image" Target="../media/image3.png"/><Relationship Id="rId9" Type="http://schemas.openxmlformats.org/officeDocument/2006/relationships/diagramColors" Target="../diagrams/colors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2.png"/><Relationship Id="rId7" Type="http://schemas.openxmlformats.org/officeDocument/2006/relationships/diagramQuickStyle" Target="../diagrams/quickStyle7.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3.png"/><Relationship Id="rId9" Type="http://schemas.microsoft.com/office/2007/relationships/diagramDrawing" Target="../diagrams/drawing7.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4.wdp"/></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E911EF-80F5-4781-A4DF-44EFAF242F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B0A2A734-17E4-44D5-9630-D54D6AF746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EFFB5C33-24B2-4764-BDBD-4C10A21DB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88808" y="0"/>
            <a:ext cx="34031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3">
            <a:extLst>
              <a:ext uri="{FF2B5EF4-FFF2-40B4-BE49-F238E27FC236}">
                <a16:creationId xmlns:a16="http://schemas.microsoft.com/office/drawing/2014/main" id="{FEB601E2-EFED-4313-BEE4-9E27B94FC6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242852"/>
            <a:ext cx="9110541" cy="246557"/>
          </a:xfrm>
          <a:prstGeom prst="rect">
            <a:avLst/>
          </a:prstGeom>
        </p:spPr>
      </p:pic>
      <p:sp>
        <p:nvSpPr>
          <p:cNvPr id="16" name="Rectangle 15">
            <a:extLst>
              <a:ext uri="{FF2B5EF4-FFF2-40B4-BE49-F238E27FC236}">
                <a16:creationId xmlns:a16="http://schemas.microsoft.com/office/drawing/2014/main" id="{1425DB5A-CEE1-4EE1-8C4A-689E49D354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590078"/>
            <a:ext cx="9110542" cy="1660332"/>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8052CF9-A92A-4A3C-B142-79419FF0261A}"/>
              </a:ext>
            </a:extLst>
          </p:cNvPr>
          <p:cNvSpPr>
            <a:spLocks noGrp="1"/>
          </p:cNvSpPr>
          <p:nvPr>
            <p:ph type="ctrTitle"/>
          </p:nvPr>
        </p:nvSpPr>
        <p:spPr>
          <a:xfrm>
            <a:off x="840510" y="2733709"/>
            <a:ext cx="7657792" cy="1373070"/>
          </a:xfrm>
        </p:spPr>
        <p:txBody>
          <a:bodyPr>
            <a:normAutofit/>
          </a:bodyPr>
          <a:lstStyle/>
          <a:p>
            <a:r>
              <a:rPr lang="en-US" sz="4200" dirty="0">
                <a:solidFill>
                  <a:srgbClr val="FFFFFF"/>
                </a:solidFill>
              </a:rPr>
              <a:t>Victim Assistance Grants RFP Technical Assistance Workshop</a:t>
            </a:r>
          </a:p>
        </p:txBody>
      </p:sp>
      <p:sp>
        <p:nvSpPr>
          <p:cNvPr id="3" name="Subtitle 2">
            <a:extLst>
              <a:ext uri="{FF2B5EF4-FFF2-40B4-BE49-F238E27FC236}">
                <a16:creationId xmlns:a16="http://schemas.microsoft.com/office/drawing/2014/main" id="{EF193454-55C8-4583-846B-918D1D9AEAB9}"/>
              </a:ext>
            </a:extLst>
          </p:cNvPr>
          <p:cNvSpPr>
            <a:spLocks noGrp="1"/>
          </p:cNvSpPr>
          <p:nvPr>
            <p:ph type="subTitle" idx="1"/>
          </p:nvPr>
        </p:nvSpPr>
        <p:spPr>
          <a:xfrm>
            <a:off x="1194149" y="4394039"/>
            <a:ext cx="7304152" cy="1117687"/>
          </a:xfrm>
        </p:spPr>
        <p:txBody>
          <a:bodyPr>
            <a:normAutofit/>
          </a:bodyPr>
          <a:lstStyle/>
          <a:p>
            <a:endParaRPr lang="en-US" dirty="0"/>
          </a:p>
        </p:txBody>
      </p:sp>
    </p:spTree>
    <p:extLst>
      <p:ext uri="{BB962C8B-B14F-4D97-AF65-F5344CB8AC3E}">
        <p14:creationId xmlns:p14="http://schemas.microsoft.com/office/powerpoint/2010/main" val="2890580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B0FA309-807F-4C17-98EF-A3BA7388E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2642A87B-CAE9-4F8F-B293-28388E45D9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1" name="Rectangle 20">
            <a:extLst>
              <a:ext uri="{FF2B5EF4-FFF2-40B4-BE49-F238E27FC236}">
                <a16:creationId xmlns:a16="http://schemas.microsoft.com/office/drawing/2014/main" id="{C8FA1749-B91A-40E7-AD01-0B9C9C6AF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3B7A934F-FFF7-4353-83D3-4EF66E93EE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25" name="Rectangle 24">
            <a:extLst>
              <a:ext uri="{FF2B5EF4-FFF2-40B4-BE49-F238E27FC236}">
                <a16:creationId xmlns:a16="http://schemas.microsoft.com/office/drawing/2014/main" id="{700676C8-6DE8-47DD-9A23-D42063A12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DB82920-71AB-474D-B3BA-3FE18FDB58EE}"/>
              </a:ext>
            </a:extLst>
          </p:cNvPr>
          <p:cNvSpPr>
            <a:spLocks noGrp="1"/>
          </p:cNvSpPr>
          <p:nvPr>
            <p:ph type="title"/>
          </p:nvPr>
        </p:nvSpPr>
        <p:spPr>
          <a:xfrm>
            <a:off x="680321" y="2063262"/>
            <a:ext cx="3739279" cy="2661052"/>
          </a:xfrm>
        </p:spPr>
        <p:txBody>
          <a:bodyPr>
            <a:normAutofit/>
          </a:bodyPr>
          <a:lstStyle/>
          <a:p>
            <a:pPr algn="ctr"/>
            <a:r>
              <a:rPr lang="en-US" sz="4400" dirty="0">
                <a:solidFill>
                  <a:srgbClr val="FFFFFF"/>
                </a:solidFill>
              </a:rPr>
              <a:t>VOCA</a:t>
            </a:r>
          </a:p>
        </p:txBody>
      </p:sp>
      <p:pic>
        <p:nvPicPr>
          <p:cNvPr id="5" name="Picture 4" descr="Shape&#10;&#10;Description automatically generated with low confidence">
            <a:extLst>
              <a:ext uri="{FF2B5EF4-FFF2-40B4-BE49-F238E27FC236}">
                <a16:creationId xmlns:a16="http://schemas.microsoft.com/office/drawing/2014/main" id="{F76F4E88-438F-2CBF-2578-EE8460ED0E8E}"/>
              </a:ext>
            </a:extLst>
          </p:cNvPr>
          <p:cNvPicPr>
            <a:picLocks noChangeAspect="1"/>
          </p:cNvPicPr>
          <p:nvPr/>
        </p:nvPicPr>
        <p:blipFill>
          <a:blip r:embed="rId4"/>
          <a:stretch>
            <a:fillRect/>
          </a:stretch>
        </p:blipFill>
        <p:spPr>
          <a:xfrm>
            <a:off x="9965848" y="4724314"/>
            <a:ext cx="2231623" cy="2133686"/>
          </a:xfrm>
          <a:prstGeom prst="rect">
            <a:avLst/>
          </a:prstGeom>
        </p:spPr>
      </p:pic>
      <p:sp>
        <p:nvSpPr>
          <p:cNvPr id="3" name="Content Placeholder 2">
            <a:extLst>
              <a:ext uri="{FF2B5EF4-FFF2-40B4-BE49-F238E27FC236}">
                <a16:creationId xmlns:a16="http://schemas.microsoft.com/office/drawing/2014/main" id="{5384A14D-3FBD-4D19-B8CA-09940BB0BBDF}"/>
              </a:ext>
            </a:extLst>
          </p:cNvPr>
          <p:cNvSpPr>
            <a:spLocks noGrp="1"/>
          </p:cNvSpPr>
          <p:nvPr>
            <p:ph idx="1"/>
          </p:nvPr>
        </p:nvSpPr>
        <p:spPr>
          <a:xfrm>
            <a:off x="4964566" y="75534"/>
            <a:ext cx="6122534" cy="5648991"/>
          </a:xfrm>
        </p:spPr>
        <p:txBody>
          <a:bodyPr anchor="ctr">
            <a:normAutofit/>
          </a:bodyPr>
          <a:lstStyle/>
          <a:p>
            <a:pPr>
              <a:spcBef>
                <a:spcPts val="0"/>
              </a:spcBef>
              <a:defRPr/>
            </a:pPr>
            <a:r>
              <a:rPr lang="en-US" sz="2100" dirty="0">
                <a:solidFill>
                  <a:schemeClr val="bg1"/>
                </a:solidFill>
                <a:cs typeface="Arial" pitchFamily="34" charset="0"/>
              </a:rPr>
              <a:t>The primary purpose of VOCA is to support the provision of services to victims of crime. Services include, but are not limited to:  crisis intervention, emergency shelter, criminal justice advocacy and counseling. VOCA funds are used only for </a:t>
            </a:r>
            <a:r>
              <a:rPr lang="en-US" sz="2100" u="sng" dirty="0">
                <a:solidFill>
                  <a:schemeClr val="bg1"/>
                </a:solidFill>
                <a:cs typeface="Arial" pitchFamily="34" charset="0"/>
              </a:rPr>
              <a:t>direct</a:t>
            </a:r>
            <a:r>
              <a:rPr lang="en-US" sz="2100" dirty="0">
                <a:solidFill>
                  <a:schemeClr val="bg1"/>
                </a:solidFill>
                <a:cs typeface="Arial" pitchFamily="34" charset="0"/>
              </a:rPr>
              <a:t> services to victims. </a:t>
            </a:r>
          </a:p>
          <a:p>
            <a:pPr marL="0" indent="0">
              <a:spcBef>
                <a:spcPts val="0"/>
              </a:spcBef>
              <a:buNone/>
              <a:defRPr/>
            </a:pPr>
            <a:endParaRPr lang="en-US" sz="2100" b="1" dirty="0">
              <a:solidFill>
                <a:schemeClr val="bg1"/>
              </a:solidFill>
              <a:cs typeface="Arial" pitchFamily="34" charset="0"/>
            </a:endParaRPr>
          </a:p>
          <a:p>
            <a:pPr>
              <a:spcBef>
                <a:spcPts val="0"/>
              </a:spcBef>
              <a:defRPr/>
            </a:pPr>
            <a:r>
              <a:rPr lang="en-US" sz="2100" b="1" dirty="0">
                <a:solidFill>
                  <a:schemeClr val="bg1"/>
                </a:solidFill>
                <a:cs typeface="Arial" pitchFamily="34" charset="0"/>
              </a:rPr>
              <a:t>MATCH REQUIREMENT: </a:t>
            </a:r>
            <a:r>
              <a:rPr lang="en-US" sz="2100" dirty="0">
                <a:solidFill>
                  <a:schemeClr val="bg1"/>
                </a:solidFill>
                <a:cs typeface="Arial" pitchFamily="34" charset="0"/>
              </a:rPr>
              <a:t>For previously funded organizations, the organization must contribute no less than 20% of the federal portion of the project.</a:t>
            </a:r>
          </a:p>
          <a:p>
            <a:pPr lvl="1">
              <a:spcBef>
                <a:spcPts val="0"/>
              </a:spcBef>
              <a:defRPr/>
            </a:pPr>
            <a:r>
              <a:rPr lang="en-US" sz="2100" b="1" dirty="0">
                <a:solidFill>
                  <a:schemeClr val="bg1"/>
                </a:solidFill>
                <a:cs typeface="Arial" pitchFamily="34" charset="0"/>
              </a:rPr>
              <a:t>Match Formula: </a:t>
            </a:r>
            <a:r>
              <a:rPr lang="en-US" sz="2100" dirty="0">
                <a:solidFill>
                  <a:schemeClr val="bg1"/>
                </a:solidFill>
                <a:cs typeface="Arial" pitchFamily="34" charset="0"/>
              </a:rPr>
              <a:t>(</a:t>
            </a:r>
            <a:r>
              <a:rPr lang="en-US" sz="2100" i="1" dirty="0">
                <a:solidFill>
                  <a:schemeClr val="bg1"/>
                </a:solidFill>
                <a:cs typeface="Arial" pitchFamily="34" charset="0"/>
              </a:rPr>
              <a:t>Federal Funds Requested x 20)/80 = Required Match</a:t>
            </a:r>
            <a:r>
              <a:rPr lang="en-US" sz="2100" dirty="0">
                <a:solidFill>
                  <a:schemeClr val="bg1"/>
                </a:solidFill>
                <a:cs typeface="Arial" pitchFamily="34" charset="0"/>
              </a:rPr>
              <a:t> </a:t>
            </a:r>
            <a:endParaRPr lang="en-US" sz="2100" b="1" dirty="0">
              <a:solidFill>
                <a:schemeClr val="bg1"/>
              </a:solidFill>
              <a:cs typeface="Arial" pitchFamily="34" charset="0"/>
            </a:endParaRPr>
          </a:p>
          <a:p>
            <a:pPr marL="457200" lvl="1" indent="0">
              <a:spcBef>
                <a:spcPts val="0"/>
              </a:spcBef>
              <a:buNone/>
              <a:defRPr/>
            </a:pPr>
            <a:endParaRPr lang="en-US" sz="2100" b="1" dirty="0">
              <a:solidFill>
                <a:schemeClr val="bg1"/>
              </a:solidFill>
              <a:cs typeface="Arial" pitchFamily="34" charset="0"/>
            </a:endParaRPr>
          </a:p>
          <a:p>
            <a:pPr lvl="1">
              <a:spcBef>
                <a:spcPts val="0"/>
              </a:spcBef>
              <a:defRPr/>
            </a:pPr>
            <a:r>
              <a:rPr lang="en-US" sz="2100" b="1" dirty="0">
                <a:solidFill>
                  <a:schemeClr val="bg1"/>
                </a:solidFill>
                <a:cs typeface="Arial" pitchFamily="34" charset="0"/>
              </a:rPr>
              <a:t>Match will be waived for the 2023 – 2024 VOCA Grant period. </a:t>
            </a:r>
          </a:p>
          <a:p>
            <a:pPr marL="457200" lvl="1" indent="0">
              <a:spcBef>
                <a:spcPts val="0"/>
              </a:spcBef>
              <a:buNone/>
              <a:defRPr/>
            </a:pPr>
            <a:endParaRPr lang="en-US" b="1" dirty="0">
              <a:solidFill>
                <a:srgbClr val="FFFFFF"/>
              </a:solidFill>
              <a:cs typeface="Arial" pitchFamily="34" charset="0"/>
            </a:endParaRPr>
          </a:p>
        </p:txBody>
      </p:sp>
    </p:spTree>
    <p:extLst>
      <p:ext uri="{BB962C8B-B14F-4D97-AF65-F5344CB8AC3E}">
        <p14:creationId xmlns:p14="http://schemas.microsoft.com/office/powerpoint/2010/main" val="3923457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8BCCC-0B07-4B87-85E2-36E47CD64BD9}"/>
              </a:ext>
            </a:extLst>
          </p:cNvPr>
          <p:cNvSpPr>
            <a:spLocks noGrp="1"/>
          </p:cNvSpPr>
          <p:nvPr>
            <p:ph type="title"/>
          </p:nvPr>
        </p:nvSpPr>
        <p:spPr>
          <a:xfrm>
            <a:off x="1154953" y="973668"/>
            <a:ext cx="8761413" cy="1111164"/>
          </a:xfrm>
        </p:spPr>
        <p:txBody>
          <a:bodyPr/>
          <a:lstStyle/>
          <a:p>
            <a:pPr algn="ctr"/>
            <a:r>
              <a:rPr lang="en-US" dirty="0"/>
              <a:t>VOCA Allowable/Unallowable Expenses</a:t>
            </a:r>
          </a:p>
        </p:txBody>
      </p:sp>
      <p:sp>
        <p:nvSpPr>
          <p:cNvPr id="3" name="Content Placeholder 2">
            <a:extLst>
              <a:ext uri="{FF2B5EF4-FFF2-40B4-BE49-F238E27FC236}">
                <a16:creationId xmlns:a16="http://schemas.microsoft.com/office/drawing/2014/main" id="{68F249FC-4C4F-4FE7-8EF2-2735AA8B4A1A}"/>
              </a:ext>
            </a:extLst>
          </p:cNvPr>
          <p:cNvSpPr>
            <a:spLocks noGrp="1"/>
          </p:cNvSpPr>
          <p:nvPr>
            <p:ph sz="half" idx="1"/>
          </p:nvPr>
        </p:nvSpPr>
        <p:spPr>
          <a:xfrm>
            <a:off x="1158131" y="2318275"/>
            <a:ext cx="4825158" cy="4254500"/>
          </a:xfrm>
        </p:spPr>
        <p:txBody>
          <a:bodyPr/>
          <a:lstStyle/>
          <a:p>
            <a:r>
              <a:rPr lang="en-US" b="1" dirty="0"/>
              <a:t>ALLOWABLE SERVICES/ACTIVITIES (Not all inclusive)</a:t>
            </a:r>
          </a:p>
          <a:p>
            <a:pPr lvl="1"/>
            <a:r>
              <a:rPr lang="en-US" dirty="0"/>
              <a:t>Crisis Intervention</a:t>
            </a:r>
          </a:p>
          <a:p>
            <a:pPr lvl="1"/>
            <a:r>
              <a:rPr lang="en-US" dirty="0"/>
              <a:t>Hospital Accompaniment</a:t>
            </a:r>
          </a:p>
          <a:p>
            <a:pPr lvl="1"/>
            <a:r>
              <a:rPr lang="en-US" dirty="0"/>
              <a:t>Mental Health &amp; Tele-Health</a:t>
            </a:r>
          </a:p>
          <a:p>
            <a:pPr lvl="1"/>
            <a:r>
              <a:rPr lang="en-US" dirty="0"/>
              <a:t>Emergency Food &amp; Clothing</a:t>
            </a:r>
          </a:p>
          <a:p>
            <a:pPr lvl="1"/>
            <a:r>
              <a:rPr lang="en-US" dirty="0"/>
              <a:t>Transitional Housing/Rapid Relocation</a:t>
            </a:r>
          </a:p>
          <a:p>
            <a:pPr lvl="1"/>
            <a:r>
              <a:rPr lang="en-US" dirty="0"/>
              <a:t>Emergency Shelter</a:t>
            </a:r>
          </a:p>
          <a:p>
            <a:pPr lvl="1"/>
            <a:r>
              <a:rPr lang="en-US" dirty="0"/>
              <a:t>Assistance with participation in criminal justice proceedings</a:t>
            </a:r>
          </a:p>
        </p:txBody>
      </p:sp>
      <p:sp>
        <p:nvSpPr>
          <p:cNvPr id="4" name="Content Placeholder 3">
            <a:extLst>
              <a:ext uri="{FF2B5EF4-FFF2-40B4-BE49-F238E27FC236}">
                <a16:creationId xmlns:a16="http://schemas.microsoft.com/office/drawing/2014/main" id="{A721A5AC-4773-4DF0-950D-4550FA94316E}"/>
              </a:ext>
            </a:extLst>
          </p:cNvPr>
          <p:cNvSpPr>
            <a:spLocks noGrp="1"/>
          </p:cNvSpPr>
          <p:nvPr>
            <p:ph sz="half" idx="2"/>
          </p:nvPr>
        </p:nvSpPr>
        <p:spPr>
          <a:xfrm>
            <a:off x="6208713" y="2318275"/>
            <a:ext cx="5056696" cy="4254500"/>
          </a:xfrm>
        </p:spPr>
        <p:txBody>
          <a:bodyPr/>
          <a:lstStyle/>
          <a:p>
            <a:r>
              <a:rPr lang="en-US" b="1" dirty="0"/>
              <a:t>UNALLOWABLE SERVICES/ACTIVITIES (Not all inclusive)</a:t>
            </a:r>
          </a:p>
          <a:p>
            <a:pPr lvl="1"/>
            <a:r>
              <a:rPr lang="en-US" dirty="0"/>
              <a:t>Lobbying</a:t>
            </a:r>
          </a:p>
          <a:p>
            <a:pPr lvl="1"/>
            <a:r>
              <a:rPr lang="en-US" dirty="0"/>
              <a:t>Research &amp; Studies</a:t>
            </a:r>
          </a:p>
          <a:p>
            <a:pPr lvl="1"/>
            <a:r>
              <a:rPr lang="en-US" dirty="0"/>
              <a:t>Active investigations &amp; prosecution of criminal activities</a:t>
            </a:r>
          </a:p>
          <a:p>
            <a:pPr lvl="1"/>
            <a:r>
              <a:rPr lang="en-US" dirty="0"/>
              <a:t>Fundraising</a:t>
            </a:r>
          </a:p>
          <a:p>
            <a:pPr lvl="1"/>
            <a:r>
              <a:rPr lang="en-US" dirty="0"/>
              <a:t>Capital Expenses</a:t>
            </a:r>
          </a:p>
          <a:p>
            <a:pPr lvl="1"/>
            <a:r>
              <a:rPr lang="en-US" dirty="0"/>
              <a:t>Medical Care</a:t>
            </a:r>
          </a:p>
          <a:p>
            <a:pPr lvl="1"/>
            <a:r>
              <a:rPr lang="en-US" dirty="0"/>
              <a:t>Salaries &amp; Expenses for Management</a:t>
            </a:r>
          </a:p>
          <a:p>
            <a:pPr lvl="1"/>
            <a:r>
              <a:rPr lang="en-US" dirty="0"/>
              <a:t>Purchase of Vehicles </a:t>
            </a:r>
          </a:p>
        </p:txBody>
      </p:sp>
    </p:spTree>
    <p:extLst>
      <p:ext uri="{BB962C8B-B14F-4D97-AF65-F5344CB8AC3E}">
        <p14:creationId xmlns:p14="http://schemas.microsoft.com/office/powerpoint/2010/main" val="192716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anim calcmode="lin" valueType="num">
                                      <p:cBhvr additive="base">
                                        <p:cTn id="3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 calcmode="lin" valueType="num">
                                      <p:cBhvr additive="base">
                                        <p:cTn id="4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1" end="1"/>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 calcmode="lin" valueType="num">
                                      <p:cBhvr additive="base">
                                        <p:cTn id="4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
                                            <p:txEl>
                                              <p:pRg st="3" end="3"/>
                                            </p:txEl>
                                          </p:spTgt>
                                        </p:tgtEl>
                                        <p:attrNameLst>
                                          <p:attrName>style.visibility</p:attrName>
                                        </p:attrNameLst>
                                      </p:cBhvr>
                                      <p:to>
                                        <p:strVal val="visible"/>
                                      </p:to>
                                    </p:set>
                                    <p:anim calcmode="lin" valueType="num">
                                      <p:cBhvr additive="base">
                                        <p:cTn id="5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4">
                                            <p:txEl>
                                              <p:pRg st="4" end="4"/>
                                            </p:txEl>
                                          </p:spTgt>
                                        </p:tgtEl>
                                        <p:attrNameLst>
                                          <p:attrName>style.visibility</p:attrName>
                                        </p:attrNameLst>
                                      </p:cBhvr>
                                      <p:to>
                                        <p:strVal val="visible"/>
                                      </p:to>
                                    </p:set>
                                    <p:anim calcmode="lin" valueType="num">
                                      <p:cBhvr additive="base">
                                        <p:cTn id="5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4" end="4"/>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4">
                                            <p:txEl>
                                              <p:pRg st="5" end="5"/>
                                            </p:txEl>
                                          </p:spTgt>
                                        </p:tgtEl>
                                        <p:attrNameLst>
                                          <p:attrName>style.visibility</p:attrName>
                                        </p:attrNameLst>
                                      </p:cBhvr>
                                      <p:to>
                                        <p:strVal val="visible"/>
                                      </p:to>
                                    </p:set>
                                    <p:anim calcmode="lin" valueType="num">
                                      <p:cBhvr additive="base">
                                        <p:cTn id="5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4">
                                            <p:txEl>
                                              <p:pRg st="5" end="5"/>
                                            </p:txEl>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
                                            <p:txEl>
                                              <p:pRg st="6" end="6"/>
                                            </p:txEl>
                                          </p:spTgt>
                                        </p:tgtEl>
                                        <p:attrNameLst>
                                          <p:attrName>style.visibility</p:attrName>
                                        </p:attrNameLst>
                                      </p:cBhvr>
                                      <p:to>
                                        <p:strVal val="visible"/>
                                      </p:to>
                                    </p:set>
                                    <p:anim calcmode="lin" valueType="num">
                                      <p:cBhvr additive="base">
                                        <p:cTn id="6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4">
                                            <p:txEl>
                                              <p:pRg st="6" end="6"/>
                                            </p:tx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4">
                                            <p:txEl>
                                              <p:pRg st="7" end="7"/>
                                            </p:txEl>
                                          </p:spTgt>
                                        </p:tgtEl>
                                        <p:attrNameLst>
                                          <p:attrName>style.visibility</p:attrName>
                                        </p:attrNameLst>
                                      </p:cBhvr>
                                      <p:to>
                                        <p:strVal val="visible"/>
                                      </p:to>
                                    </p:set>
                                    <p:anim calcmode="lin" valueType="num">
                                      <p:cBhvr additive="base">
                                        <p:cTn id="6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7" end="7"/>
                                            </p:txEl>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4">
                                            <p:txEl>
                                              <p:pRg st="8" end="8"/>
                                            </p:txEl>
                                          </p:spTgt>
                                        </p:tgtEl>
                                        <p:attrNameLst>
                                          <p:attrName>style.visibility</p:attrName>
                                        </p:attrNameLst>
                                      </p:cBhvr>
                                      <p:to>
                                        <p:strVal val="visible"/>
                                      </p:to>
                                    </p:set>
                                    <p:anim calcmode="lin" valueType="num">
                                      <p:cBhvr additive="base">
                                        <p:cTn id="7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8AB93-A4C8-45E9-8674-EE57BC9536D0}"/>
              </a:ext>
            </a:extLst>
          </p:cNvPr>
          <p:cNvSpPr>
            <a:spLocks noGrp="1"/>
          </p:cNvSpPr>
          <p:nvPr>
            <p:ph type="title"/>
          </p:nvPr>
        </p:nvSpPr>
        <p:spPr>
          <a:xfrm>
            <a:off x="8160773" y="1113062"/>
            <a:ext cx="3382297" cy="3281957"/>
          </a:xfrm>
        </p:spPr>
        <p:txBody>
          <a:bodyPr vert="horz" lIns="91440" tIns="45720" rIns="91440" bIns="45720" rtlCol="0" anchor="b">
            <a:normAutofit/>
          </a:bodyPr>
          <a:lstStyle/>
          <a:p>
            <a:r>
              <a:rPr lang="en-US" sz="5400" b="0" i="0" kern="1200" dirty="0">
                <a:solidFill>
                  <a:schemeClr val="bg2"/>
                </a:solidFill>
                <a:latin typeface="+mj-lt"/>
                <a:ea typeface="+mj-ea"/>
                <a:cs typeface="+mj-cs"/>
              </a:rPr>
              <a:t>IGS Connect</a:t>
            </a:r>
          </a:p>
        </p:txBody>
      </p:sp>
      <p:pic>
        <p:nvPicPr>
          <p:cNvPr id="23" name="Content Placeholder 6" descr="A screenshot of a social media post&#10;&#10;Description generated with very high confidence">
            <a:extLst>
              <a:ext uri="{FF2B5EF4-FFF2-40B4-BE49-F238E27FC236}">
                <a16:creationId xmlns:a16="http://schemas.microsoft.com/office/drawing/2014/main" id="{B35B111C-ECEA-47C8-82F3-9F717E52560E}"/>
              </a:ext>
            </a:extLst>
          </p:cNvPr>
          <p:cNvPicPr>
            <a:picLocks noGrp="1" noChangeAspect="1"/>
          </p:cNvPicPr>
          <p:nvPr>
            <p:ph sz="half" idx="1"/>
          </p:nvPr>
        </p:nvPicPr>
        <p:blipFill>
          <a:blip r:embed="rId2"/>
          <a:stretch>
            <a:fillRect/>
          </a:stretch>
        </p:blipFill>
        <p:spPr>
          <a:xfrm>
            <a:off x="1109763" y="1152820"/>
            <a:ext cx="6470907" cy="454924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363890345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198A2CF5-5D77-4F40-9D7F-58E7E69ED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7471" cy="6857999"/>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9107CEA-9690-45A7-AD63-81B580BD2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81776" y="0"/>
            <a:ext cx="91763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6" name="Picture 55">
            <a:extLst>
              <a:ext uri="{FF2B5EF4-FFF2-40B4-BE49-F238E27FC236}">
                <a16:creationId xmlns:a16="http://schemas.microsoft.com/office/drawing/2014/main" id="{D760E178-A1D3-4B11-9005-4B6E82CEB17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5471" y="0"/>
            <a:ext cx="12192000" cy="6858000"/>
          </a:xfrm>
          <a:prstGeom prst="rect">
            <a:avLst/>
          </a:prstGeom>
        </p:spPr>
      </p:pic>
      <p:sp>
        <p:nvSpPr>
          <p:cNvPr id="2" name="Title 1">
            <a:extLst>
              <a:ext uri="{FF2B5EF4-FFF2-40B4-BE49-F238E27FC236}">
                <a16:creationId xmlns:a16="http://schemas.microsoft.com/office/drawing/2014/main" id="{E60F09BE-DF7D-4F30-BDFE-9C4C79663439}"/>
              </a:ext>
            </a:extLst>
          </p:cNvPr>
          <p:cNvSpPr>
            <a:spLocks noGrp="1"/>
          </p:cNvSpPr>
          <p:nvPr>
            <p:ph type="title"/>
          </p:nvPr>
        </p:nvSpPr>
        <p:spPr>
          <a:xfrm>
            <a:off x="8092779" y="2732034"/>
            <a:ext cx="2928257" cy="1393932"/>
          </a:xfrm>
        </p:spPr>
        <p:txBody>
          <a:bodyPr anchor="t">
            <a:normAutofit/>
          </a:bodyPr>
          <a:lstStyle/>
          <a:p>
            <a:pPr algn="ctr"/>
            <a:r>
              <a:rPr lang="en-US" dirty="0">
                <a:solidFill>
                  <a:schemeClr val="bg2"/>
                </a:solidFill>
              </a:rPr>
              <a:t>Users of </a:t>
            </a:r>
            <a:br>
              <a:rPr lang="en-US" dirty="0">
                <a:solidFill>
                  <a:schemeClr val="bg2"/>
                </a:solidFill>
              </a:rPr>
            </a:br>
            <a:r>
              <a:rPr lang="en-US" dirty="0">
                <a:solidFill>
                  <a:schemeClr val="bg2"/>
                </a:solidFill>
              </a:rPr>
              <a:t>IGS Connect</a:t>
            </a:r>
          </a:p>
        </p:txBody>
      </p:sp>
      <p:sp>
        <p:nvSpPr>
          <p:cNvPr id="58" name="Rectangle 57">
            <a:extLst>
              <a:ext uri="{FF2B5EF4-FFF2-40B4-BE49-F238E27FC236}">
                <a16:creationId xmlns:a16="http://schemas.microsoft.com/office/drawing/2014/main" id="{DC93C6B4-586F-4876-9FE1-CF9B241CAC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716417"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0C3BD56-681A-442F-92D7-C7A6E10AD8F5}"/>
              </a:ext>
            </a:extLst>
          </p:cNvPr>
          <p:cNvSpPr>
            <a:spLocks noGrp="1"/>
          </p:cNvSpPr>
          <p:nvPr>
            <p:ph idx="1"/>
          </p:nvPr>
        </p:nvSpPr>
        <p:spPr>
          <a:xfrm>
            <a:off x="627853" y="609423"/>
            <a:ext cx="6460708" cy="5639153"/>
          </a:xfrm>
        </p:spPr>
        <p:txBody>
          <a:bodyPr>
            <a:noAutofit/>
          </a:bodyPr>
          <a:lstStyle/>
          <a:p>
            <a:r>
              <a:rPr lang="en-US" sz="2000" dirty="0"/>
              <a:t>An organization’s authorized/highest ranking official (AO) will need to register with IGS Connect using the new user link found on the home page.</a:t>
            </a:r>
          </a:p>
          <a:p>
            <a:pPr lvl="1"/>
            <a:r>
              <a:rPr lang="en-US" dirty="0"/>
              <a:t>A confirmation email will be sent to the provided email address once the request is approved.</a:t>
            </a:r>
          </a:p>
          <a:p>
            <a:pPr marL="457200" lvl="1" indent="0">
              <a:buNone/>
            </a:pPr>
            <a:endParaRPr lang="en-US" dirty="0"/>
          </a:p>
          <a:p>
            <a:pPr marL="347663" lvl="1" indent="-347663"/>
            <a:r>
              <a:rPr lang="en-US" dirty="0"/>
              <a:t>Request for new users are approved Monday – Friday during regular business hours.</a:t>
            </a:r>
          </a:p>
          <a:p>
            <a:pPr marL="0" lvl="1" indent="0">
              <a:buNone/>
            </a:pPr>
            <a:endParaRPr lang="en-US" dirty="0"/>
          </a:p>
          <a:p>
            <a:pPr marL="347663" lvl="1" indent="-347663"/>
            <a:r>
              <a:rPr lang="en-US" dirty="0"/>
              <a:t>Organizations should set-up their IGS Connect account immediately to ensure ample time is available to complete the process.</a:t>
            </a:r>
          </a:p>
          <a:p>
            <a:pPr marL="0" lvl="1" indent="0">
              <a:buNone/>
            </a:pPr>
            <a:endParaRPr lang="en-US" dirty="0"/>
          </a:p>
          <a:p>
            <a:pPr marL="347663" lvl="1" indent="-347663"/>
            <a:r>
              <a:rPr lang="en-US" dirty="0"/>
              <a:t>After an organization is granted access to IGS Connect, the authorized official can grant access to additional users from their organization under the Acting Authorized Official (AAO) role.</a:t>
            </a:r>
          </a:p>
        </p:txBody>
      </p:sp>
    </p:spTree>
    <p:extLst>
      <p:ext uri="{BB962C8B-B14F-4D97-AF65-F5344CB8AC3E}">
        <p14:creationId xmlns:p14="http://schemas.microsoft.com/office/powerpoint/2010/main" val="1689487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26573-4175-4ADE-BF2B-CE92AEA443F4}"/>
              </a:ext>
            </a:extLst>
          </p:cNvPr>
          <p:cNvSpPr>
            <a:spLocks noGrp="1"/>
          </p:cNvSpPr>
          <p:nvPr>
            <p:ph type="title"/>
          </p:nvPr>
        </p:nvSpPr>
        <p:spPr>
          <a:xfrm>
            <a:off x="1154955" y="816461"/>
            <a:ext cx="3133726" cy="1020232"/>
          </a:xfrm>
        </p:spPr>
        <p:txBody>
          <a:bodyPr>
            <a:normAutofit fontScale="90000"/>
          </a:bodyPr>
          <a:lstStyle/>
          <a:p>
            <a:r>
              <a:rPr lang="en-US" dirty="0">
                <a:solidFill>
                  <a:schemeClr val="bg2"/>
                </a:solidFill>
              </a:rPr>
              <a:t>IGS Connect Homepage</a:t>
            </a:r>
          </a:p>
        </p:txBody>
      </p:sp>
      <p:sp>
        <p:nvSpPr>
          <p:cNvPr id="9" name="Content Placeholder 8">
            <a:extLst>
              <a:ext uri="{FF2B5EF4-FFF2-40B4-BE49-F238E27FC236}">
                <a16:creationId xmlns:a16="http://schemas.microsoft.com/office/drawing/2014/main" id="{561D5AA4-4ADB-468B-9CEC-DE13B655B21F}"/>
              </a:ext>
            </a:extLst>
          </p:cNvPr>
          <p:cNvSpPr>
            <a:spLocks noGrp="1"/>
          </p:cNvSpPr>
          <p:nvPr>
            <p:ph idx="1"/>
          </p:nvPr>
        </p:nvSpPr>
        <p:spPr>
          <a:xfrm>
            <a:off x="1154955" y="2120900"/>
            <a:ext cx="3133726" cy="3898900"/>
          </a:xfrm>
        </p:spPr>
        <p:txBody>
          <a:bodyPr>
            <a:normAutofit/>
          </a:bodyPr>
          <a:lstStyle/>
          <a:p>
            <a:r>
              <a:rPr lang="en-US" dirty="0"/>
              <a:t>Access to the Proposals is available through the IGS Connect Homepage under the “View Available Proposals” section. </a:t>
            </a:r>
          </a:p>
          <a:p>
            <a:r>
              <a:rPr lang="en-US" dirty="0"/>
              <a:t>Click on the “View Opportunities” tab to open proposals page.</a:t>
            </a:r>
          </a:p>
        </p:txBody>
      </p:sp>
      <p:pic>
        <p:nvPicPr>
          <p:cNvPr id="7" name="Content Placeholder 3">
            <a:extLst>
              <a:ext uri="{FF2B5EF4-FFF2-40B4-BE49-F238E27FC236}">
                <a16:creationId xmlns:a16="http://schemas.microsoft.com/office/drawing/2014/main" id="{E9EAD66F-4EF0-4EC3-A1A0-C3C1BFBBB69E}"/>
              </a:ext>
            </a:extLst>
          </p:cNvPr>
          <p:cNvPicPr>
            <a:picLocks noChangeAspect="1"/>
          </p:cNvPicPr>
          <p:nvPr/>
        </p:nvPicPr>
        <p:blipFill>
          <a:blip r:embed="rId2"/>
          <a:stretch>
            <a:fillRect/>
          </a:stretch>
        </p:blipFill>
        <p:spPr>
          <a:xfrm>
            <a:off x="5253330" y="816461"/>
            <a:ext cx="6391533" cy="5225078"/>
          </a:xfrm>
          <a:prstGeom prst="rect">
            <a:avLst/>
          </a:prstGeom>
        </p:spPr>
      </p:pic>
    </p:spTree>
    <p:extLst>
      <p:ext uri="{BB962C8B-B14F-4D97-AF65-F5344CB8AC3E}">
        <p14:creationId xmlns:p14="http://schemas.microsoft.com/office/powerpoint/2010/main" val="2243692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46DBB-8662-4D89-9538-9A4C28EF43C4}"/>
              </a:ext>
            </a:extLst>
          </p:cNvPr>
          <p:cNvSpPr>
            <a:spLocks noGrp="1"/>
          </p:cNvSpPr>
          <p:nvPr>
            <p:ph type="title"/>
          </p:nvPr>
        </p:nvSpPr>
        <p:spPr>
          <a:xfrm>
            <a:off x="1024709" y="838200"/>
            <a:ext cx="3133726" cy="1020232"/>
          </a:xfrm>
        </p:spPr>
        <p:txBody>
          <a:bodyPr>
            <a:normAutofit fontScale="90000"/>
          </a:bodyPr>
          <a:lstStyle/>
          <a:p>
            <a:r>
              <a:rPr lang="en-US" dirty="0">
                <a:solidFill>
                  <a:schemeClr val="bg2"/>
                </a:solidFill>
              </a:rPr>
              <a:t>Initiating an Application</a:t>
            </a:r>
          </a:p>
        </p:txBody>
      </p:sp>
      <p:sp>
        <p:nvSpPr>
          <p:cNvPr id="9" name="Content Placeholder 8">
            <a:extLst>
              <a:ext uri="{FF2B5EF4-FFF2-40B4-BE49-F238E27FC236}">
                <a16:creationId xmlns:a16="http://schemas.microsoft.com/office/drawing/2014/main" id="{6B35805A-45F5-442E-8032-B9E2A31500CF}"/>
              </a:ext>
            </a:extLst>
          </p:cNvPr>
          <p:cNvSpPr>
            <a:spLocks noGrp="1"/>
          </p:cNvSpPr>
          <p:nvPr>
            <p:ph idx="1"/>
          </p:nvPr>
        </p:nvSpPr>
        <p:spPr>
          <a:xfrm>
            <a:off x="605860" y="2120900"/>
            <a:ext cx="3971425" cy="3898900"/>
          </a:xfrm>
        </p:spPr>
        <p:txBody>
          <a:bodyPr>
            <a:normAutofit fontScale="92500" lnSpcReduction="10000"/>
          </a:bodyPr>
          <a:lstStyle/>
          <a:p>
            <a:r>
              <a:rPr lang="en-US" dirty="0"/>
              <a:t>To begin an application, select the “Start an Application” tab.</a:t>
            </a:r>
          </a:p>
          <a:p>
            <a:pPr lvl="1"/>
            <a:r>
              <a:rPr lang="en-US" dirty="0"/>
              <a:t>Selecting this tab will begin a new application and will only need to be selected once per application.</a:t>
            </a:r>
          </a:p>
          <a:p>
            <a:pPr lvl="1"/>
            <a:r>
              <a:rPr lang="en-US" dirty="0"/>
              <a:t>If you will be submitting more than one application, you will need to repeat this step for each application you plan to submit.</a:t>
            </a:r>
          </a:p>
          <a:p>
            <a:pPr lvl="1"/>
            <a:r>
              <a:rPr lang="en-US" dirty="0"/>
              <a:t>Only one VOCA application will be accepted.</a:t>
            </a:r>
          </a:p>
        </p:txBody>
      </p:sp>
      <p:pic>
        <p:nvPicPr>
          <p:cNvPr id="7" name="Content Placeholder 3">
            <a:extLst>
              <a:ext uri="{FF2B5EF4-FFF2-40B4-BE49-F238E27FC236}">
                <a16:creationId xmlns:a16="http://schemas.microsoft.com/office/drawing/2014/main" id="{CA94F2B4-420E-4FA4-825A-FC81CA9BD37A}"/>
              </a:ext>
            </a:extLst>
          </p:cNvPr>
          <p:cNvPicPr>
            <a:picLocks noChangeAspect="1"/>
          </p:cNvPicPr>
          <p:nvPr/>
        </p:nvPicPr>
        <p:blipFill>
          <a:blip r:embed="rId2"/>
          <a:stretch>
            <a:fillRect/>
          </a:stretch>
        </p:blipFill>
        <p:spPr>
          <a:xfrm>
            <a:off x="5194607" y="1551488"/>
            <a:ext cx="6391533" cy="3755024"/>
          </a:xfrm>
          <a:prstGeom prst="rect">
            <a:avLst/>
          </a:prstGeom>
        </p:spPr>
      </p:pic>
    </p:spTree>
    <p:extLst>
      <p:ext uri="{BB962C8B-B14F-4D97-AF65-F5344CB8AC3E}">
        <p14:creationId xmlns:p14="http://schemas.microsoft.com/office/powerpoint/2010/main" val="3647496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8A32B-4821-437D-AFDE-B15DE5A2D29B}"/>
              </a:ext>
            </a:extLst>
          </p:cNvPr>
          <p:cNvSpPr>
            <a:spLocks noGrp="1"/>
          </p:cNvSpPr>
          <p:nvPr>
            <p:ph type="title"/>
          </p:nvPr>
        </p:nvSpPr>
        <p:spPr>
          <a:xfrm>
            <a:off x="1154955" y="838200"/>
            <a:ext cx="3133726" cy="1020232"/>
          </a:xfrm>
        </p:spPr>
        <p:txBody>
          <a:bodyPr>
            <a:normAutofit fontScale="90000"/>
          </a:bodyPr>
          <a:lstStyle/>
          <a:p>
            <a:r>
              <a:rPr lang="en-US" dirty="0">
                <a:solidFill>
                  <a:schemeClr val="bg2"/>
                </a:solidFill>
              </a:rPr>
              <a:t>Accessing Application</a:t>
            </a:r>
          </a:p>
        </p:txBody>
      </p:sp>
      <p:sp>
        <p:nvSpPr>
          <p:cNvPr id="9" name="Content Placeholder 8">
            <a:extLst>
              <a:ext uri="{FF2B5EF4-FFF2-40B4-BE49-F238E27FC236}">
                <a16:creationId xmlns:a16="http://schemas.microsoft.com/office/drawing/2014/main" id="{F2E996CB-EFC6-44B3-A926-9E662EE465A0}"/>
              </a:ext>
            </a:extLst>
          </p:cNvPr>
          <p:cNvSpPr>
            <a:spLocks noGrp="1"/>
          </p:cNvSpPr>
          <p:nvPr>
            <p:ph idx="1"/>
          </p:nvPr>
        </p:nvSpPr>
        <p:spPr>
          <a:xfrm>
            <a:off x="1154955" y="2120900"/>
            <a:ext cx="3133726" cy="3898900"/>
          </a:xfrm>
        </p:spPr>
        <p:txBody>
          <a:bodyPr>
            <a:normAutofit lnSpcReduction="10000"/>
          </a:bodyPr>
          <a:lstStyle/>
          <a:p>
            <a:r>
              <a:rPr lang="en-US" dirty="0"/>
              <a:t>After you have initiated an application, your application will be saved to your account.</a:t>
            </a:r>
          </a:p>
          <a:p>
            <a:r>
              <a:rPr lang="en-US" dirty="0"/>
              <a:t>The application will be accessible to you through the “My Tasks” tab found on the IGS Connect homepage. </a:t>
            </a:r>
          </a:p>
          <a:p>
            <a:endParaRPr lang="en-US" dirty="0">
              <a:solidFill>
                <a:schemeClr val="bg1"/>
              </a:solidFill>
            </a:endParaRPr>
          </a:p>
        </p:txBody>
      </p:sp>
      <p:pic>
        <p:nvPicPr>
          <p:cNvPr id="7" name="Content Placeholder 3">
            <a:extLst>
              <a:ext uri="{FF2B5EF4-FFF2-40B4-BE49-F238E27FC236}">
                <a16:creationId xmlns:a16="http://schemas.microsoft.com/office/drawing/2014/main" id="{0E9935E8-386C-487B-B4EF-1E0DD8235C41}"/>
              </a:ext>
            </a:extLst>
          </p:cNvPr>
          <p:cNvPicPr>
            <a:picLocks noChangeAspect="1"/>
          </p:cNvPicPr>
          <p:nvPr/>
        </p:nvPicPr>
        <p:blipFill>
          <a:blip r:embed="rId2"/>
          <a:stretch>
            <a:fillRect/>
          </a:stretch>
        </p:blipFill>
        <p:spPr>
          <a:xfrm>
            <a:off x="5194606" y="2246566"/>
            <a:ext cx="6391533" cy="2364867"/>
          </a:xfrm>
          <a:prstGeom prst="rect">
            <a:avLst/>
          </a:prstGeom>
        </p:spPr>
      </p:pic>
    </p:spTree>
    <p:extLst>
      <p:ext uri="{BB962C8B-B14F-4D97-AF65-F5344CB8AC3E}">
        <p14:creationId xmlns:p14="http://schemas.microsoft.com/office/powerpoint/2010/main" val="917448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8A32B-4821-437D-AFDE-B15DE5A2D29B}"/>
              </a:ext>
            </a:extLst>
          </p:cNvPr>
          <p:cNvSpPr>
            <a:spLocks noGrp="1"/>
          </p:cNvSpPr>
          <p:nvPr>
            <p:ph type="title"/>
          </p:nvPr>
        </p:nvSpPr>
        <p:spPr>
          <a:xfrm>
            <a:off x="1154955" y="838200"/>
            <a:ext cx="3133726" cy="1020232"/>
          </a:xfrm>
        </p:spPr>
        <p:txBody>
          <a:bodyPr>
            <a:normAutofit fontScale="90000"/>
          </a:bodyPr>
          <a:lstStyle/>
          <a:p>
            <a:r>
              <a:rPr lang="en-US">
                <a:solidFill>
                  <a:schemeClr val="bg2"/>
                </a:solidFill>
              </a:rPr>
              <a:t>Submitting Application</a:t>
            </a:r>
            <a:endParaRPr lang="en-US" dirty="0">
              <a:solidFill>
                <a:schemeClr val="bg2"/>
              </a:solidFill>
            </a:endParaRPr>
          </a:p>
        </p:txBody>
      </p:sp>
      <p:sp>
        <p:nvSpPr>
          <p:cNvPr id="9" name="Content Placeholder 8">
            <a:extLst>
              <a:ext uri="{FF2B5EF4-FFF2-40B4-BE49-F238E27FC236}">
                <a16:creationId xmlns:a16="http://schemas.microsoft.com/office/drawing/2014/main" id="{F2E996CB-EFC6-44B3-A926-9E662EE465A0}"/>
              </a:ext>
            </a:extLst>
          </p:cNvPr>
          <p:cNvSpPr>
            <a:spLocks noGrp="1"/>
          </p:cNvSpPr>
          <p:nvPr>
            <p:ph idx="1"/>
          </p:nvPr>
        </p:nvSpPr>
        <p:spPr>
          <a:xfrm>
            <a:off x="941832" y="2120900"/>
            <a:ext cx="3538727" cy="3898900"/>
          </a:xfrm>
        </p:spPr>
        <p:txBody>
          <a:bodyPr>
            <a:normAutofit/>
          </a:bodyPr>
          <a:lstStyle/>
          <a:p>
            <a:r>
              <a:rPr lang="en-US" dirty="0"/>
              <a:t>After you have completed your application, you will need to change the status to “Application Submitted”.</a:t>
            </a:r>
          </a:p>
          <a:p>
            <a:r>
              <a:rPr lang="en-US" dirty="0"/>
              <a:t>Applications that have not had the status changed to submitted are not eligible to be reviewed. </a:t>
            </a:r>
          </a:p>
          <a:p>
            <a:endParaRPr lang="en-US" dirty="0">
              <a:solidFill>
                <a:schemeClr val="bg1"/>
              </a:solidFill>
            </a:endParaRPr>
          </a:p>
        </p:txBody>
      </p:sp>
      <p:pic>
        <p:nvPicPr>
          <p:cNvPr id="4" name="Picture 3">
            <a:extLst>
              <a:ext uri="{FF2B5EF4-FFF2-40B4-BE49-F238E27FC236}">
                <a16:creationId xmlns:a16="http://schemas.microsoft.com/office/drawing/2014/main" id="{326C8B9F-0691-7DA2-8468-37C558281944}"/>
              </a:ext>
            </a:extLst>
          </p:cNvPr>
          <p:cNvPicPr>
            <a:picLocks noChangeAspect="1"/>
          </p:cNvPicPr>
          <p:nvPr/>
        </p:nvPicPr>
        <p:blipFill>
          <a:blip r:embed="rId2"/>
          <a:stretch>
            <a:fillRect/>
          </a:stretch>
        </p:blipFill>
        <p:spPr>
          <a:xfrm>
            <a:off x="5358744" y="2340864"/>
            <a:ext cx="6235848" cy="3429000"/>
          </a:xfrm>
          <a:prstGeom prst="rect">
            <a:avLst/>
          </a:prstGeom>
        </p:spPr>
      </p:pic>
    </p:spTree>
    <p:extLst>
      <p:ext uri="{BB962C8B-B14F-4D97-AF65-F5344CB8AC3E}">
        <p14:creationId xmlns:p14="http://schemas.microsoft.com/office/powerpoint/2010/main" val="2421666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5" name="Picture 64">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7" name="Picture 66">
            <a:extLst>
              <a:ext uri="{FF2B5EF4-FFF2-40B4-BE49-F238E27FC236}">
                <a16:creationId xmlns:a16="http://schemas.microsoft.com/office/drawing/2014/main" id="{0146E45C-1450-4186-B501-74F221F897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69" name="Picture 68">
            <a:extLst>
              <a:ext uri="{FF2B5EF4-FFF2-40B4-BE49-F238E27FC236}">
                <a16:creationId xmlns:a16="http://schemas.microsoft.com/office/drawing/2014/main" id="{EEDDA48B-BC04-4915-ADA3-A1A9522EB0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71" name="Rectangle 70">
            <a:extLst>
              <a:ext uri="{FF2B5EF4-FFF2-40B4-BE49-F238E27FC236}">
                <a16:creationId xmlns:a16="http://schemas.microsoft.com/office/drawing/2014/main" id="{78C9D07A-5A22-4E55-B18A-47CF07E50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3D71E629-0739-4A59-972B-A9E9A4500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75" name="Rectangle 74">
            <a:extLst>
              <a:ext uri="{FF2B5EF4-FFF2-40B4-BE49-F238E27FC236}">
                <a16:creationId xmlns:a16="http://schemas.microsoft.com/office/drawing/2014/main" id="{8F383800-5CEA-471E-91C6-604E9C8F9D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7" name="Picture 76">
            <a:extLst>
              <a:ext uri="{FF2B5EF4-FFF2-40B4-BE49-F238E27FC236}">
                <a16:creationId xmlns:a16="http://schemas.microsoft.com/office/drawing/2014/main" id="{2077B291-934C-486F-A7DD-F7B7568BFA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0">
                <a:srgbClr val="F78925"/>
              </a:gs>
              <a:gs pos="50000">
                <a:srgbClr val="D54209"/>
              </a:gs>
              <a:gs pos="100000">
                <a:srgbClr val="8D0000"/>
              </a:gs>
            </a:gsLst>
            <a:lin ang="2520000" scaled="0"/>
          </a:gradFill>
        </p:spPr>
      </p:pic>
      <p:sp>
        <p:nvSpPr>
          <p:cNvPr id="79" name="Rectangle 78">
            <a:extLst>
              <a:ext uri="{FF2B5EF4-FFF2-40B4-BE49-F238E27FC236}">
                <a16:creationId xmlns:a16="http://schemas.microsoft.com/office/drawing/2014/main" id="{FE41C29D-0817-42AE-A275-5552F6926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57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21AFE179-2F71-4019-9BED-8E72C0C07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557357"/>
            <a:ext cx="8978671" cy="1660332"/>
          </a:xfrm>
          <a:prstGeom prst="rect">
            <a:avLst/>
          </a:prstGeom>
          <a:solidFill>
            <a:srgbClr val="0D0D0D">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0083EB4-2396-4751-9224-D1A65FD70E25}"/>
              </a:ext>
            </a:extLst>
          </p:cNvPr>
          <p:cNvSpPr>
            <a:spLocks noGrp="1"/>
          </p:cNvSpPr>
          <p:nvPr>
            <p:ph type="title"/>
          </p:nvPr>
        </p:nvSpPr>
        <p:spPr>
          <a:xfrm>
            <a:off x="690908" y="4710483"/>
            <a:ext cx="8133478" cy="940240"/>
          </a:xfrm>
        </p:spPr>
        <p:txBody>
          <a:bodyPr vert="horz" lIns="91440" tIns="45720" rIns="91440" bIns="45720" rtlCol="0" anchor="b">
            <a:normAutofit/>
          </a:bodyPr>
          <a:lstStyle/>
          <a:p>
            <a:pPr algn="r"/>
            <a:r>
              <a:rPr lang="en-US" sz="4800" b="0" i="0" dirty="0">
                <a:solidFill>
                  <a:srgbClr val="FFFFFF"/>
                </a:solidFill>
              </a:rPr>
              <a:t>Grant Application</a:t>
            </a:r>
          </a:p>
        </p:txBody>
      </p:sp>
      <p:pic>
        <p:nvPicPr>
          <p:cNvPr id="4" name="Picture 3">
            <a:extLst>
              <a:ext uri="{FF2B5EF4-FFF2-40B4-BE49-F238E27FC236}">
                <a16:creationId xmlns:a16="http://schemas.microsoft.com/office/drawing/2014/main" id="{BDB91ED8-2E5A-48B0-8F07-5E249E2AB314}"/>
              </a:ext>
            </a:extLst>
          </p:cNvPr>
          <p:cNvPicPr>
            <a:picLocks noChangeAspect="1"/>
          </p:cNvPicPr>
          <p:nvPr/>
        </p:nvPicPr>
        <p:blipFill rotWithShape="1">
          <a:blip r:embed="rId5"/>
          <a:srcRect t="4753"/>
          <a:stretch/>
        </p:blipFill>
        <p:spPr>
          <a:xfrm>
            <a:off x="2706060" y="679833"/>
            <a:ext cx="6416241" cy="3609141"/>
          </a:xfrm>
          <a:prstGeom prst="rect">
            <a:avLst/>
          </a:prstGeom>
          <a:ln>
            <a:noFill/>
          </a:ln>
          <a:effectLst>
            <a:outerShdw blurRad="76200" dist="63500" dir="5040000" algn="tl" rotWithShape="0">
              <a:srgbClr val="000000">
                <a:alpha val="41000"/>
              </a:srgbClr>
            </a:outerShdw>
          </a:effectLst>
        </p:spPr>
      </p:pic>
      <p:sp>
        <p:nvSpPr>
          <p:cNvPr id="83" name="Rectangle 82">
            <a:extLst>
              <a:ext uri="{FF2B5EF4-FFF2-40B4-BE49-F238E27FC236}">
                <a16:creationId xmlns:a16="http://schemas.microsoft.com/office/drawing/2014/main" id="{333AFE41-7E9F-4E28-8263-5B498AA7C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22301" y="4557357"/>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 name="Rectangle 84">
            <a:extLst>
              <a:ext uri="{FF2B5EF4-FFF2-40B4-BE49-F238E27FC236}">
                <a16:creationId xmlns:a16="http://schemas.microsoft.com/office/drawing/2014/main" id="{C553E99F-4FAF-422B-B3EA-84AF1AA08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6" y="6210130"/>
            <a:ext cx="8968085" cy="275942"/>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F214FAEF-3E6C-41BB-9945-719809A69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22301" y="6210130"/>
            <a:ext cx="3080285" cy="275942"/>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utoShape 2" descr="Image result for grant writing clip art">
            <a:extLst>
              <a:ext uri="{FF2B5EF4-FFF2-40B4-BE49-F238E27FC236}">
                <a16:creationId xmlns:a16="http://schemas.microsoft.com/office/drawing/2014/main" id="{62D51C75-2EF9-4712-957D-A472DB9DA37A}"/>
              </a:ext>
            </a:extLst>
          </p:cNvPr>
          <p:cNvSpPr>
            <a:spLocks noChangeAspect="1" noChangeArrowheads="1"/>
          </p:cNvSpPr>
          <p:nvPr/>
        </p:nvSpPr>
        <p:spPr bwMode="auto">
          <a:xfrm>
            <a:off x="3392424" y="3276600"/>
            <a:ext cx="4078224" cy="186232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164708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106B9FE-7E5A-4047-B5D3-C3C24BD3E8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9">
            <a:extLst>
              <a:ext uri="{FF2B5EF4-FFF2-40B4-BE49-F238E27FC236}">
                <a16:creationId xmlns:a16="http://schemas.microsoft.com/office/drawing/2014/main" id="{B60EBA20-0A64-45D5-B937-FE93DCA01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85632" y="0"/>
            <a:ext cx="340636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9" name="Picture 11">
            <a:extLst>
              <a:ext uri="{FF2B5EF4-FFF2-40B4-BE49-F238E27FC236}">
                <a16:creationId xmlns:a16="http://schemas.microsoft.com/office/drawing/2014/main" id="{3EAD5E5B-543A-4690-8C75-BACF7FFB40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pic>
        <p:nvPicPr>
          <p:cNvPr id="20" name="Picture 13">
            <a:extLst>
              <a:ext uri="{FF2B5EF4-FFF2-40B4-BE49-F238E27FC236}">
                <a16:creationId xmlns:a16="http://schemas.microsoft.com/office/drawing/2014/main" id="{98739700-980C-4F96-84CD-97157DFE86A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59089"/>
            <a:ext cx="9107362" cy="321164"/>
          </a:xfrm>
          <a:prstGeom prst="rect">
            <a:avLst/>
          </a:prstGeom>
        </p:spPr>
      </p:pic>
      <p:sp>
        <p:nvSpPr>
          <p:cNvPr id="21" name="Rectangle 15">
            <a:extLst>
              <a:ext uri="{FF2B5EF4-FFF2-40B4-BE49-F238E27FC236}">
                <a16:creationId xmlns:a16="http://schemas.microsoft.com/office/drawing/2014/main" id="{52A2FDCB-3B06-44F3-A0AA-2C056C3E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9107363" cy="1368198"/>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B2E2F26-99C2-499D-8788-A0AD3F9E701E}"/>
              </a:ext>
            </a:extLst>
          </p:cNvPr>
          <p:cNvSpPr>
            <a:spLocks noGrp="1"/>
          </p:cNvSpPr>
          <p:nvPr>
            <p:ph type="title"/>
          </p:nvPr>
        </p:nvSpPr>
        <p:spPr>
          <a:xfrm>
            <a:off x="680321" y="753228"/>
            <a:ext cx="7461844" cy="1080938"/>
          </a:xfrm>
        </p:spPr>
        <p:txBody>
          <a:bodyPr>
            <a:normAutofit/>
          </a:bodyPr>
          <a:lstStyle/>
          <a:p>
            <a:r>
              <a:rPr lang="en-US">
                <a:solidFill>
                  <a:srgbClr val="FFFFFF"/>
                </a:solidFill>
              </a:rPr>
              <a:t>Application Forms</a:t>
            </a:r>
          </a:p>
        </p:txBody>
      </p:sp>
      <p:sp>
        <p:nvSpPr>
          <p:cNvPr id="3" name="Content Placeholder 2">
            <a:extLst>
              <a:ext uri="{FF2B5EF4-FFF2-40B4-BE49-F238E27FC236}">
                <a16:creationId xmlns:a16="http://schemas.microsoft.com/office/drawing/2014/main" id="{2A69B3D8-B190-4DF9-8C9C-7818BE85A917}"/>
              </a:ext>
            </a:extLst>
          </p:cNvPr>
          <p:cNvSpPr>
            <a:spLocks noGrp="1"/>
          </p:cNvSpPr>
          <p:nvPr>
            <p:ph idx="1"/>
          </p:nvPr>
        </p:nvSpPr>
        <p:spPr>
          <a:xfrm>
            <a:off x="680321" y="2336873"/>
            <a:ext cx="7461844" cy="3911527"/>
          </a:xfrm>
        </p:spPr>
        <p:txBody>
          <a:bodyPr>
            <a:noAutofit/>
          </a:bodyPr>
          <a:lstStyle/>
          <a:p>
            <a:r>
              <a:rPr lang="en-US" sz="2000" dirty="0"/>
              <a:t>Authorized Official/Highest Ranking Official Contact Information</a:t>
            </a:r>
          </a:p>
          <a:p>
            <a:pPr lvl="1"/>
            <a:r>
              <a:rPr lang="en-US" dirty="0"/>
              <a:t>Provide contact information for the highest-ranking official in the organization.</a:t>
            </a:r>
          </a:p>
          <a:p>
            <a:pPr marL="344488" lvl="1" indent="-344488"/>
            <a:endParaRPr lang="en-US" dirty="0"/>
          </a:p>
          <a:p>
            <a:pPr marL="344488" lvl="1" indent="-344488"/>
            <a:r>
              <a:rPr lang="en-US" dirty="0"/>
              <a:t>Project Summary</a:t>
            </a:r>
          </a:p>
          <a:p>
            <a:pPr marL="744538" lvl="2" indent="-344488"/>
            <a:r>
              <a:rPr lang="en-US" sz="2000" dirty="0"/>
              <a:t>Provides a snapshot of your proposed project.</a:t>
            </a:r>
          </a:p>
          <a:p>
            <a:pPr marL="344488" lvl="2" indent="-344488"/>
            <a:endParaRPr lang="en-US" sz="2000" dirty="0"/>
          </a:p>
          <a:p>
            <a:pPr marL="344488" lvl="2" indent="-344488"/>
            <a:r>
              <a:rPr lang="en-US" sz="2000" dirty="0"/>
              <a:t>Attachments</a:t>
            </a:r>
          </a:p>
          <a:p>
            <a:pPr lvl="2"/>
            <a:r>
              <a:rPr lang="en-US" sz="2000" dirty="0"/>
              <a:t>Form SF-424</a:t>
            </a:r>
          </a:p>
          <a:p>
            <a:pPr lvl="2"/>
            <a:r>
              <a:rPr lang="en-US" sz="2000" dirty="0"/>
              <a:t>Project Policies &amp; Procedures</a:t>
            </a:r>
          </a:p>
          <a:p>
            <a:pPr lvl="2"/>
            <a:r>
              <a:rPr lang="en-US" sz="2000" dirty="0"/>
              <a:t>Financial Policies &amp; Procedures</a:t>
            </a:r>
          </a:p>
        </p:txBody>
      </p:sp>
    </p:spTree>
    <p:extLst>
      <p:ext uri="{BB962C8B-B14F-4D97-AF65-F5344CB8AC3E}">
        <p14:creationId xmlns:p14="http://schemas.microsoft.com/office/powerpoint/2010/main" val="2111765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DBCB3D0-62EC-4D8A-A9E7-991AF662D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2C758D7-9BCC-44AD-98FB-A68CA52677F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A890917F-0A64-4C0A-91F8-E4F6BE6AB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38C8E05-3629-4B19-A965-0C926F9DE4F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17" name="Rectangle 16">
            <a:extLst>
              <a:ext uri="{FF2B5EF4-FFF2-40B4-BE49-F238E27FC236}">
                <a16:creationId xmlns:a16="http://schemas.microsoft.com/office/drawing/2014/main" id="{9044F20B-3F79-4BBD-A9B8-33672B6A4A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99DC8BF-ECE8-45FA-8CD8-07D9C6422A86}"/>
              </a:ext>
            </a:extLst>
          </p:cNvPr>
          <p:cNvSpPr>
            <a:spLocks noGrp="1"/>
          </p:cNvSpPr>
          <p:nvPr>
            <p:ph type="title"/>
          </p:nvPr>
        </p:nvSpPr>
        <p:spPr>
          <a:xfrm>
            <a:off x="680321" y="2063262"/>
            <a:ext cx="3739279" cy="2661052"/>
          </a:xfrm>
        </p:spPr>
        <p:txBody>
          <a:bodyPr>
            <a:normAutofit/>
          </a:bodyPr>
          <a:lstStyle/>
          <a:p>
            <a:pPr algn="r"/>
            <a:r>
              <a:rPr lang="en-US" sz="4400"/>
              <a:t>Housekeeping</a:t>
            </a:r>
          </a:p>
        </p:txBody>
      </p:sp>
      <p:graphicFrame>
        <p:nvGraphicFramePr>
          <p:cNvPr id="5" name="Content Placeholder 2">
            <a:extLst>
              <a:ext uri="{FF2B5EF4-FFF2-40B4-BE49-F238E27FC236}">
                <a16:creationId xmlns:a16="http://schemas.microsoft.com/office/drawing/2014/main" id="{0CEA65AC-7484-B408-BDE0-4D3F1BF1A7A5}"/>
              </a:ext>
            </a:extLst>
          </p:cNvPr>
          <p:cNvGraphicFramePr>
            <a:graphicFrameLocks noGrp="1"/>
          </p:cNvGraphicFramePr>
          <p:nvPr>
            <p:ph idx="1"/>
            <p:extLst>
              <p:ext uri="{D42A27DB-BD31-4B8C-83A1-F6EECF244321}">
                <p14:modId xmlns:p14="http://schemas.microsoft.com/office/powerpoint/2010/main" val="620860706"/>
              </p:ext>
            </p:extLst>
          </p:nvPr>
        </p:nvGraphicFramePr>
        <p:xfrm>
          <a:off x="5437509" y="777860"/>
          <a:ext cx="5955658" cy="53853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70392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4A737-8C12-4774-B037-45C9913A8FDB}"/>
              </a:ext>
            </a:extLst>
          </p:cNvPr>
          <p:cNvSpPr>
            <a:spLocks noGrp="1"/>
          </p:cNvSpPr>
          <p:nvPr>
            <p:ph type="title"/>
          </p:nvPr>
        </p:nvSpPr>
        <p:spPr/>
        <p:txBody>
          <a:bodyPr/>
          <a:lstStyle/>
          <a:p>
            <a:r>
              <a:rPr lang="en-US" dirty="0"/>
              <a:t>Project Narrative</a:t>
            </a:r>
          </a:p>
        </p:txBody>
      </p:sp>
      <p:sp>
        <p:nvSpPr>
          <p:cNvPr id="3" name="Content Placeholder 2">
            <a:extLst>
              <a:ext uri="{FF2B5EF4-FFF2-40B4-BE49-F238E27FC236}">
                <a16:creationId xmlns:a16="http://schemas.microsoft.com/office/drawing/2014/main" id="{C3E48574-7693-44E0-9682-32A57130E44E}"/>
              </a:ext>
            </a:extLst>
          </p:cNvPr>
          <p:cNvSpPr>
            <a:spLocks noGrp="1"/>
          </p:cNvSpPr>
          <p:nvPr>
            <p:ph idx="1"/>
          </p:nvPr>
        </p:nvSpPr>
        <p:spPr>
          <a:xfrm>
            <a:off x="1154955" y="2143125"/>
            <a:ext cx="8761412" cy="4605147"/>
          </a:xfrm>
        </p:spPr>
        <p:txBody>
          <a:bodyPr>
            <a:normAutofit/>
          </a:bodyPr>
          <a:lstStyle/>
          <a:p>
            <a:pPr algn="just"/>
            <a:r>
              <a:rPr lang="en-US" sz="1900" dirty="0"/>
              <a:t>Project Summary</a:t>
            </a:r>
          </a:p>
          <a:p>
            <a:pPr lvl="1" algn="just"/>
            <a:r>
              <a:rPr lang="en-US" sz="1900" dirty="0"/>
              <a:t>A brief description of your project. The “elevator speech” for your project.</a:t>
            </a:r>
          </a:p>
          <a:p>
            <a:pPr marL="344488" lvl="1" indent="-344488" algn="just"/>
            <a:r>
              <a:rPr lang="en-US" sz="1900" dirty="0"/>
              <a:t>Needs Assessment (30 points)</a:t>
            </a:r>
          </a:p>
          <a:p>
            <a:pPr marL="744538" lvl="2" indent="-344488" algn="just"/>
            <a:r>
              <a:rPr lang="en-US" sz="1900" dirty="0"/>
              <a:t>Why is the proposed project needed?</a:t>
            </a:r>
          </a:p>
          <a:p>
            <a:pPr marL="744538" lvl="2" indent="-344488" algn="just"/>
            <a:r>
              <a:rPr lang="en-US" sz="1900" dirty="0"/>
              <a:t>List a </a:t>
            </a:r>
            <a:r>
              <a:rPr lang="en-US" sz="1900" b="1" dirty="0"/>
              <a:t>maximum</a:t>
            </a:r>
            <a:r>
              <a:rPr lang="en-US" sz="1900" dirty="0"/>
              <a:t> of 5 community-specific reasons why the project is needed.</a:t>
            </a:r>
          </a:p>
          <a:p>
            <a:pPr marL="744538" lvl="2" indent="-344488" algn="just"/>
            <a:r>
              <a:rPr lang="en-US" sz="1900" dirty="0"/>
              <a:t>Include relevant local data to support the project.</a:t>
            </a:r>
          </a:p>
          <a:p>
            <a:pPr marL="344488" lvl="1" indent="-344488" algn="just"/>
            <a:r>
              <a:rPr lang="en-US" sz="1900" dirty="0"/>
              <a:t>Applicant’s Capability (25 points)</a:t>
            </a:r>
          </a:p>
          <a:p>
            <a:pPr marL="744538" lvl="2" indent="-344488" algn="just"/>
            <a:r>
              <a:rPr lang="en-US" sz="1900" dirty="0"/>
              <a:t>Brief history of your organization and its ability to carry out the proposed project.</a:t>
            </a:r>
          </a:p>
          <a:p>
            <a:pPr marL="344488" lvl="1" indent="-344488" algn="just"/>
            <a:r>
              <a:rPr lang="en-US" sz="1900" dirty="0"/>
              <a:t>Population to be Served (15 points)</a:t>
            </a:r>
          </a:p>
          <a:p>
            <a:pPr marL="744538" lvl="2" indent="-344488" algn="just"/>
            <a:r>
              <a:rPr lang="en-US" sz="1900" dirty="0"/>
              <a:t>Identify the population to be served by the project.</a:t>
            </a:r>
          </a:p>
          <a:p>
            <a:pPr marL="744538" lvl="2" indent="-344488" algn="just"/>
            <a:r>
              <a:rPr lang="en-US" sz="1900" dirty="0"/>
              <a:t>Identify any underserved population that will be served by the project.</a:t>
            </a:r>
          </a:p>
          <a:p>
            <a:endParaRPr lang="en-US" dirty="0"/>
          </a:p>
        </p:txBody>
      </p:sp>
    </p:spTree>
    <p:extLst>
      <p:ext uri="{BB962C8B-B14F-4D97-AF65-F5344CB8AC3E}">
        <p14:creationId xmlns:p14="http://schemas.microsoft.com/office/powerpoint/2010/main" val="122454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106B9FE-7E5A-4047-B5D3-C3C24BD3E8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60EBA20-0A64-45D5-B937-FE93DCA01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85632" y="0"/>
            <a:ext cx="340636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a:extLst>
              <a:ext uri="{FF2B5EF4-FFF2-40B4-BE49-F238E27FC236}">
                <a16:creationId xmlns:a16="http://schemas.microsoft.com/office/drawing/2014/main" id="{3EAD5E5B-543A-4690-8C75-BACF7FFB40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pic>
        <p:nvPicPr>
          <p:cNvPr id="14" name="Picture 13">
            <a:extLst>
              <a:ext uri="{FF2B5EF4-FFF2-40B4-BE49-F238E27FC236}">
                <a16:creationId xmlns:a16="http://schemas.microsoft.com/office/drawing/2014/main" id="{98739700-980C-4F96-84CD-97157DFE86A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59089"/>
            <a:ext cx="9107362" cy="321164"/>
          </a:xfrm>
          <a:prstGeom prst="rect">
            <a:avLst/>
          </a:prstGeom>
        </p:spPr>
      </p:pic>
      <p:sp>
        <p:nvSpPr>
          <p:cNvPr id="16" name="Rectangle 15">
            <a:extLst>
              <a:ext uri="{FF2B5EF4-FFF2-40B4-BE49-F238E27FC236}">
                <a16:creationId xmlns:a16="http://schemas.microsoft.com/office/drawing/2014/main" id="{52A2FDCB-3B06-44F3-A0AA-2C056C3E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9107363" cy="1368198"/>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08B1DAB-D226-4AAB-B477-BDCB4A0D0CDF}"/>
              </a:ext>
            </a:extLst>
          </p:cNvPr>
          <p:cNvSpPr>
            <a:spLocks noGrp="1"/>
          </p:cNvSpPr>
          <p:nvPr>
            <p:ph type="title"/>
          </p:nvPr>
        </p:nvSpPr>
        <p:spPr>
          <a:xfrm>
            <a:off x="680321" y="753228"/>
            <a:ext cx="7461844" cy="1080938"/>
          </a:xfrm>
        </p:spPr>
        <p:txBody>
          <a:bodyPr>
            <a:normAutofit/>
          </a:bodyPr>
          <a:lstStyle/>
          <a:p>
            <a:r>
              <a:rPr lang="en-US">
                <a:solidFill>
                  <a:srgbClr val="FFFFFF"/>
                </a:solidFill>
              </a:rPr>
              <a:t>Project Narrative Continued</a:t>
            </a:r>
          </a:p>
        </p:txBody>
      </p:sp>
      <p:sp>
        <p:nvSpPr>
          <p:cNvPr id="3" name="Content Placeholder 2">
            <a:extLst>
              <a:ext uri="{FF2B5EF4-FFF2-40B4-BE49-F238E27FC236}">
                <a16:creationId xmlns:a16="http://schemas.microsoft.com/office/drawing/2014/main" id="{9C62C52D-48FB-4666-9C57-811EE1E4B484}"/>
              </a:ext>
            </a:extLst>
          </p:cNvPr>
          <p:cNvSpPr>
            <a:spLocks noGrp="1"/>
          </p:cNvSpPr>
          <p:nvPr>
            <p:ph idx="1"/>
          </p:nvPr>
        </p:nvSpPr>
        <p:spPr>
          <a:xfrm>
            <a:off x="680321" y="2336873"/>
            <a:ext cx="7461844" cy="3987727"/>
          </a:xfrm>
        </p:spPr>
        <p:txBody>
          <a:bodyPr>
            <a:normAutofit lnSpcReduction="10000"/>
          </a:bodyPr>
          <a:lstStyle/>
          <a:p>
            <a:r>
              <a:rPr lang="en-US" sz="1800" dirty="0"/>
              <a:t>Project Activities (40 points)</a:t>
            </a:r>
          </a:p>
          <a:p>
            <a:pPr lvl="1"/>
            <a:r>
              <a:rPr lang="en-US" sz="1800" dirty="0"/>
              <a:t>Identify all services or activities to be provided by the project.</a:t>
            </a:r>
          </a:p>
          <a:p>
            <a:pPr lvl="1"/>
            <a:r>
              <a:rPr lang="en-US" sz="1800" dirty="0"/>
              <a:t>Describe best practices or evidence-based activities to be used with the project.</a:t>
            </a:r>
          </a:p>
          <a:p>
            <a:r>
              <a:rPr lang="en-US" sz="1800" dirty="0"/>
              <a:t>Collaboration (10 points)</a:t>
            </a:r>
          </a:p>
          <a:p>
            <a:pPr lvl="1"/>
            <a:r>
              <a:rPr lang="en-US" sz="1800" dirty="0"/>
              <a:t>Describe how community partners will be involved with the project.</a:t>
            </a:r>
          </a:p>
          <a:p>
            <a:r>
              <a:rPr lang="en-US" sz="1800" dirty="0"/>
              <a:t>Evaluation Plan (10 points)</a:t>
            </a:r>
          </a:p>
          <a:p>
            <a:pPr lvl="1"/>
            <a:r>
              <a:rPr lang="en-US" sz="1800" dirty="0"/>
              <a:t>Describe how you will measure the project’s success.</a:t>
            </a:r>
          </a:p>
          <a:p>
            <a:r>
              <a:rPr lang="en-US" sz="1800" dirty="0"/>
              <a:t>Sustainability Plan (20 points)</a:t>
            </a:r>
          </a:p>
          <a:p>
            <a:pPr lvl="1"/>
            <a:r>
              <a:rPr lang="en-US" sz="1800" dirty="0"/>
              <a:t>How will your project continue to operate in the event of a loss of Federal funds.</a:t>
            </a:r>
          </a:p>
          <a:p>
            <a:pPr lvl="1"/>
            <a:r>
              <a:rPr lang="en-US" sz="1800" dirty="0"/>
              <a:t>Sustainability Plan must be included with the project’s Special Conditions if the project is funded.</a:t>
            </a:r>
          </a:p>
          <a:p>
            <a:endParaRPr lang="en-US" sz="1400" dirty="0"/>
          </a:p>
        </p:txBody>
      </p:sp>
    </p:spTree>
    <p:extLst>
      <p:ext uri="{BB962C8B-B14F-4D97-AF65-F5344CB8AC3E}">
        <p14:creationId xmlns:p14="http://schemas.microsoft.com/office/powerpoint/2010/main" val="1360062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80" name="Rectangle 79">
            <a:extLst>
              <a:ext uri="{FF2B5EF4-FFF2-40B4-BE49-F238E27FC236}">
                <a16:creationId xmlns:a16="http://schemas.microsoft.com/office/drawing/2014/main" id="{E4055289-E0C6-4BD3-83C1-D3C305932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5D2CEA6C-4194-4620-8580-F33C0435F249}"/>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967" b="98033" l="1000" r="96556">
                        <a14:foregroundMark x1="41000" y1="62027" x2="41000" y2="62027"/>
                        <a14:foregroundMark x1="18889" y1="40545" x2="18889" y2="40545"/>
                        <a14:foregroundMark x1="11444" y1="40393" x2="11444" y2="40393"/>
                        <a14:foregroundMark x1="8000" y1="38427" x2="8000" y2="38427"/>
                        <a14:foregroundMark x1="7444" y1="35552" x2="7444" y2="35552"/>
                        <a14:foregroundMark x1="8444" y1="33585" x2="8444" y2="33585"/>
                        <a14:foregroundMark x1="2444" y1="34796" x2="2444" y2="34796"/>
                        <a14:foregroundMark x1="14556" y1="24054" x2="14556" y2="24054"/>
                        <a14:foregroundMark x1="28667" y1="7262" x2="28667" y2="7262"/>
                        <a14:foregroundMark x1="28333" y1="2723" x2="28333" y2="2723"/>
                        <a14:foregroundMark x1="24444" y1="2269" x2="24444" y2="2269"/>
                        <a14:foregroundMark x1="1111" y1="33737" x2="1111" y2="33737"/>
                        <a14:foregroundMark x1="43556" y1="64145" x2="43556" y2="64145"/>
                        <a14:foregroundMark x1="42222" y1="64599" x2="42222" y2="64599"/>
                        <a14:foregroundMark x1="58000" y1="61120" x2="58000" y2="61120"/>
                        <a14:foregroundMark x1="54667" y1="64750" x2="54111" y2="53707"/>
                        <a14:foregroundMark x1="54111" y1="53707" x2="57333" y2="37821"/>
                        <a14:foregroundMark x1="57333" y1="37821" x2="58111" y2="36460"/>
                        <a14:foregroundMark x1="55889" y1="64902" x2="52556" y2="52496"/>
                        <a14:foregroundMark x1="52556" y1="52496" x2="52000" y2="21785"/>
                        <a14:foregroundMark x1="52000" y1="21785" x2="59444" y2="11649"/>
                        <a14:foregroundMark x1="59444" y1="11649" x2="66667" y2="10741"/>
                        <a14:foregroundMark x1="66667" y1="10741" x2="68444" y2="10741"/>
                        <a14:foregroundMark x1="70667" y1="11498" x2="76667" y2="12405"/>
                        <a14:foregroundMark x1="76667" y1="12405" x2="87556" y2="19516"/>
                        <a14:foregroundMark x1="87556" y1="19516" x2="91778" y2="29652"/>
                        <a14:foregroundMark x1="91778" y1="29652" x2="93667" y2="66717"/>
                        <a14:foregroundMark x1="93667" y1="66717" x2="87889" y2="81089"/>
                        <a14:foregroundMark x1="87889" y1="81089" x2="62111" y2="92436"/>
                        <a14:foregroundMark x1="62111" y1="92436" x2="50556" y2="91074"/>
                        <a14:foregroundMark x1="50556" y1="91074" x2="45000" y2="80030"/>
                        <a14:foregroundMark x1="45000" y1="80030" x2="41667" y2="57791"/>
                        <a14:foregroundMark x1="41667" y1="57791" x2="41556" y2="55219"/>
                        <a14:foregroundMark x1="61667" y1="93949" x2="67000" y2="95461"/>
                        <a14:foregroundMark x1="67000" y1="95461" x2="80667" y2="91831"/>
                        <a14:foregroundMark x1="80667" y1="91831" x2="88333" y2="77761"/>
                        <a14:foregroundMark x1="88333" y1="77761" x2="94444" y2="42057"/>
                        <a14:foregroundMark x1="95222" y1="32375" x2="95222" y2="32375"/>
                        <a14:foregroundMark x1="96556" y1="40545" x2="96556" y2="40545"/>
                        <a14:foregroundMark x1="69444" y1="98033" x2="69444" y2="98033"/>
                        <a14:foregroundMark x1="95556" y1="25113" x2="95556" y2="25113"/>
                        <a14:foregroundMark x1="10000" y1="40242" x2="10000" y2="40242"/>
                        <a14:foregroundMark x1="12556" y1="35098" x2="12556" y2="35098"/>
                        <a14:foregroundMark x1="14444" y1="29501" x2="14444" y2="29501"/>
                        <a14:foregroundMark x1="7000" y1="33585" x2="7000" y2="33585"/>
                        <a14:foregroundMark x1="14889" y1="34796" x2="14889" y2="34796"/>
                        <a14:foregroundMark x1="21444" y1="32829" x2="21444" y2="32829"/>
                        <a14:foregroundMark x1="23444" y1="31316" x2="23444" y2="31316"/>
                        <a14:foregroundMark x1="27667" y1="41906" x2="27667" y2="41906"/>
                        <a14:foregroundMark x1="46333" y1="28442" x2="46333" y2="28442"/>
                        <a14:foregroundMark x1="39667" y1="19970" x2="39667" y2="19970"/>
                        <a14:foregroundMark x1="34778" y1="16641" x2="34778" y2="16641"/>
                        <a14:foregroundMark x1="35444" y1="11195" x2="35444" y2="11195"/>
                        <a14:foregroundMark x1="31222" y1="12405" x2="31222" y2="12405"/>
                        <a14:foregroundMark x1="31111" y1="12405" x2="31111" y2="12405"/>
                        <a14:foregroundMark x1="31111" y1="12405" x2="32778" y2="17247"/>
                        <a14:foregroundMark x1="22444" y1="28442" x2="16889" y2="25265"/>
                        <a14:foregroundMark x1="26000" y1="33585" x2="15111" y2="31467"/>
                        <a14:foregroundMark x1="15111" y1="31467" x2="9444" y2="25416"/>
                        <a14:foregroundMark x1="18222" y1="35855" x2="18222" y2="35855"/>
                        <a14:backgroundMark x1="99222" y1="63843" x2="99222" y2="63843"/>
                        <a14:backgroundMark x1="99667" y1="60666" x2="99667" y2="60666"/>
                        <a14:backgroundMark x1="99444" y1="59758" x2="99444" y2="59758"/>
                        <a14:backgroundMark x1="95667" y1="25113" x2="95667" y2="25113"/>
                        <a14:backgroundMark x1="99889" y1="56127" x2="99889" y2="56127"/>
                        <a14:backgroundMark x1="99889" y1="55522" x2="99889" y2="55522"/>
                        <a14:backgroundMark x1="99889" y1="54766" x2="99889" y2="54766"/>
                        <a14:backgroundMark x1="99889" y1="52950" x2="99889" y2="52950"/>
                        <a14:backgroundMark x1="99889" y1="41452" x2="99889" y2="41452"/>
                        <a14:backgroundMark x1="99889" y1="42511" x2="99889" y2="42511"/>
                        <a14:backgroundMark x1="99889" y1="43116" x2="99889" y2="43116"/>
                        <a14:backgroundMark x1="18000" y1="34947" x2="18000" y2="34947"/>
                        <a14:backgroundMark x1="99889" y1="43873" x2="99889" y2="43873"/>
                        <a14:backgroundMark x1="99889" y1="43722" x2="99889" y2="43722"/>
                        <a14:backgroundMark x1="99889" y1="43570" x2="99889" y2="43570"/>
                        <a14:backgroundMark x1="99889" y1="44629" x2="99889" y2="44629"/>
                        <a14:backgroundMark x1="95556" y1="24811" x2="95556" y2="24811"/>
                        <a14:backgroundMark x1="17667" y1="34796" x2="17667" y2="34796"/>
                      </a14:backgroundRemoval>
                    </a14:imgEffect>
                  </a14:imgLayer>
                </a14:imgProps>
              </a:ext>
            </a:extLst>
          </a:blip>
          <a:srcRect t="11734" b="11735"/>
          <a:stretch/>
        </p:blipFill>
        <p:spPr>
          <a:xfrm>
            <a:off x="20" y="-1"/>
            <a:ext cx="12191980" cy="6858001"/>
          </a:xfrm>
          <a:prstGeom prst="rect">
            <a:avLst/>
          </a:prstGeom>
        </p:spPr>
      </p:pic>
      <p:sp>
        <p:nvSpPr>
          <p:cNvPr id="82" name="Rectangle 81">
            <a:extLst>
              <a:ext uri="{FF2B5EF4-FFF2-40B4-BE49-F238E27FC236}">
                <a16:creationId xmlns:a16="http://schemas.microsoft.com/office/drawing/2014/main" id="{3D0E302E-D9CD-4301-A67C-2F0F43791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2116667"/>
            <a:ext cx="10439400" cy="3793206"/>
          </a:xfrm>
          <a:prstGeom prst="rect">
            <a:avLst/>
          </a:prstGeom>
          <a:solidFill>
            <a:schemeClr val="bg1">
              <a:lumMod val="95000"/>
              <a:lumOff val="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4" name="Picture 83">
            <a:extLst>
              <a:ext uri="{FF2B5EF4-FFF2-40B4-BE49-F238E27FC236}">
                <a16:creationId xmlns:a16="http://schemas.microsoft.com/office/drawing/2014/main" id="{CA457133-9802-4229-B919-FF91AE235C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sp>
        <p:nvSpPr>
          <p:cNvPr id="86" name="Rectangle 85">
            <a:extLst>
              <a:ext uri="{FF2B5EF4-FFF2-40B4-BE49-F238E27FC236}">
                <a16:creationId xmlns:a16="http://schemas.microsoft.com/office/drawing/2014/main" id="{35174CBE-3C8C-4936-BADC-26BFB4F07F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10437812" cy="1368198"/>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2F35713-67C9-478D-A14E-75BA0CF8E6A9}"/>
              </a:ext>
            </a:extLst>
          </p:cNvPr>
          <p:cNvSpPr>
            <a:spLocks noGrp="1"/>
          </p:cNvSpPr>
          <p:nvPr>
            <p:ph type="title"/>
          </p:nvPr>
        </p:nvSpPr>
        <p:spPr>
          <a:xfrm>
            <a:off x="680321" y="753228"/>
            <a:ext cx="9613861" cy="1080938"/>
          </a:xfrm>
        </p:spPr>
        <p:txBody>
          <a:bodyPr>
            <a:normAutofit/>
          </a:bodyPr>
          <a:lstStyle/>
          <a:p>
            <a:r>
              <a:rPr lang="en-US"/>
              <a:t>Goals &amp; Objectives</a:t>
            </a:r>
          </a:p>
        </p:txBody>
      </p:sp>
      <p:pic>
        <p:nvPicPr>
          <p:cNvPr id="88" name="Picture 87">
            <a:extLst>
              <a:ext uri="{FF2B5EF4-FFF2-40B4-BE49-F238E27FC236}">
                <a16:creationId xmlns:a16="http://schemas.microsoft.com/office/drawing/2014/main" id="{74CBD692-4D03-4764-98E3-F9578385786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0" name="Rectangle 89">
            <a:extLst>
              <a:ext uri="{FF2B5EF4-FFF2-40B4-BE49-F238E27FC236}">
                <a16:creationId xmlns:a16="http://schemas.microsoft.com/office/drawing/2014/main" id="{932BC668-4D51-4090-89E3-5613B832E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EAF435CE-6BA8-4753-9B9C-891E5EB76009}"/>
              </a:ext>
            </a:extLst>
          </p:cNvPr>
          <p:cNvSpPr>
            <a:spLocks noGrp="1"/>
          </p:cNvSpPr>
          <p:nvPr>
            <p:ph idx="1"/>
          </p:nvPr>
        </p:nvSpPr>
        <p:spPr>
          <a:xfrm>
            <a:off x="680321" y="2121426"/>
            <a:ext cx="9613861" cy="3717399"/>
          </a:xfrm>
        </p:spPr>
        <p:txBody>
          <a:bodyPr anchor="ctr">
            <a:normAutofit/>
          </a:bodyPr>
          <a:lstStyle/>
          <a:p>
            <a:r>
              <a:rPr lang="en-US" sz="1700" dirty="0"/>
              <a:t>Goals: broad statements that address a change in behavior that the project will address.</a:t>
            </a:r>
          </a:p>
          <a:p>
            <a:pPr lvl="1"/>
            <a:r>
              <a:rPr lang="en-US" sz="1700" dirty="0"/>
              <a:t>Applicants can enter up to 5 separate goals for the project.</a:t>
            </a:r>
          </a:p>
          <a:p>
            <a:pPr lvl="1"/>
            <a:r>
              <a:rPr lang="en-US" sz="1700" dirty="0"/>
              <a:t>Goals are limited to 150 characters</a:t>
            </a:r>
          </a:p>
          <a:p>
            <a:pPr lvl="1"/>
            <a:r>
              <a:rPr lang="en-US" sz="1700" dirty="0"/>
              <a:t>Each Goal will have at least one objective and one measurement.</a:t>
            </a:r>
          </a:p>
          <a:p>
            <a:pPr marL="347663" lvl="1" indent="-347663"/>
            <a:r>
              <a:rPr lang="en-US" sz="1700" dirty="0"/>
              <a:t>Objectives: specific measurable statement that outline how the goal will be accomplished.</a:t>
            </a:r>
          </a:p>
          <a:p>
            <a:pPr marL="747713" lvl="2" indent="-347663"/>
            <a:r>
              <a:rPr lang="en-US" sz="1700" dirty="0"/>
              <a:t>Applicants can enter up to 3 separate objectives per goal.</a:t>
            </a:r>
          </a:p>
          <a:p>
            <a:pPr marL="747713" lvl="2" indent="-347663"/>
            <a:r>
              <a:rPr lang="en-US" sz="1700" dirty="0"/>
              <a:t>Objectives are limited to 300 characters.</a:t>
            </a:r>
          </a:p>
          <a:p>
            <a:pPr marL="747713" lvl="2" indent="-347663"/>
            <a:r>
              <a:rPr lang="en-US" sz="1700" dirty="0"/>
              <a:t>Each Objective will have a measurement.</a:t>
            </a:r>
          </a:p>
          <a:p>
            <a:pPr marL="347663" lvl="2" indent="-347663"/>
            <a:r>
              <a:rPr lang="en-US" sz="1700" dirty="0"/>
              <a:t>Measurement: detail how each objective will be obtained</a:t>
            </a:r>
          </a:p>
          <a:p>
            <a:pPr marL="804863" lvl="3" indent="-347663"/>
            <a:r>
              <a:rPr lang="en-US" sz="1700" dirty="0"/>
              <a:t>Measurements show how the objective will be proven successful (number of clients served), not how the data is collected (sign-in sheets).</a:t>
            </a:r>
          </a:p>
          <a:p>
            <a:pPr marL="804863" lvl="3" indent="-347663"/>
            <a:r>
              <a:rPr lang="en-US" sz="1700" dirty="0"/>
              <a:t>Measurements are limited to 300 characters.</a:t>
            </a:r>
          </a:p>
        </p:txBody>
      </p:sp>
    </p:spTree>
    <p:extLst>
      <p:ext uri="{BB962C8B-B14F-4D97-AF65-F5344CB8AC3E}">
        <p14:creationId xmlns:p14="http://schemas.microsoft.com/office/powerpoint/2010/main" val="3191489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DBCB3D0-62EC-4D8A-A9E7-991AF662D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2C758D7-9BCC-44AD-98FB-A68CA52677F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A890917F-0A64-4C0A-91F8-E4F6BE6AB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38C8E05-3629-4B19-A965-0C926F9DE4F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17" name="Rectangle 16">
            <a:extLst>
              <a:ext uri="{FF2B5EF4-FFF2-40B4-BE49-F238E27FC236}">
                <a16:creationId xmlns:a16="http://schemas.microsoft.com/office/drawing/2014/main" id="{9044F20B-3F79-4BBD-A9B8-33672B6A4A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90AFB99-11F3-461C-8597-ECCBDF90A31C}"/>
              </a:ext>
            </a:extLst>
          </p:cNvPr>
          <p:cNvSpPr>
            <a:spLocks noGrp="1"/>
          </p:cNvSpPr>
          <p:nvPr>
            <p:ph type="title"/>
          </p:nvPr>
        </p:nvSpPr>
        <p:spPr>
          <a:xfrm>
            <a:off x="680321" y="2063262"/>
            <a:ext cx="3739279" cy="2661052"/>
          </a:xfrm>
        </p:spPr>
        <p:txBody>
          <a:bodyPr>
            <a:normAutofit/>
          </a:bodyPr>
          <a:lstStyle/>
          <a:p>
            <a:pPr algn="r"/>
            <a:r>
              <a:rPr lang="en-US" sz="4400"/>
              <a:t>Financial Overview</a:t>
            </a:r>
          </a:p>
        </p:txBody>
      </p:sp>
      <p:graphicFrame>
        <p:nvGraphicFramePr>
          <p:cNvPr id="6" name="Content Placeholder 2">
            <a:extLst>
              <a:ext uri="{FF2B5EF4-FFF2-40B4-BE49-F238E27FC236}">
                <a16:creationId xmlns:a16="http://schemas.microsoft.com/office/drawing/2014/main" id="{3AA40ADF-CAC2-5C65-88E7-AC8FD717BC06}"/>
              </a:ext>
            </a:extLst>
          </p:cNvPr>
          <p:cNvGraphicFramePr>
            <a:graphicFrameLocks noGrp="1"/>
          </p:cNvGraphicFramePr>
          <p:nvPr>
            <p:ph idx="1"/>
            <p:extLst>
              <p:ext uri="{D42A27DB-BD31-4B8C-83A1-F6EECF244321}">
                <p14:modId xmlns:p14="http://schemas.microsoft.com/office/powerpoint/2010/main" val="1799525573"/>
              </p:ext>
            </p:extLst>
          </p:nvPr>
        </p:nvGraphicFramePr>
        <p:xfrm>
          <a:off x="5437509" y="777860"/>
          <a:ext cx="5955658" cy="53853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5103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35A6D-D9F3-494E-8EDC-95D1C741BE27}"/>
              </a:ext>
            </a:extLst>
          </p:cNvPr>
          <p:cNvSpPr>
            <a:spLocks noGrp="1"/>
          </p:cNvSpPr>
          <p:nvPr>
            <p:ph type="title"/>
          </p:nvPr>
        </p:nvSpPr>
        <p:spPr/>
        <p:txBody>
          <a:bodyPr/>
          <a:lstStyle/>
          <a:p>
            <a:r>
              <a:rPr lang="en-US"/>
              <a:t>Employee Detail Form</a:t>
            </a:r>
            <a:endParaRPr lang="en-US" dirty="0"/>
          </a:p>
        </p:txBody>
      </p:sp>
      <p:sp>
        <p:nvSpPr>
          <p:cNvPr id="3" name="Content Placeholder 2">
            <a:extLst>
              <a:ext uri="{FF2B5EF4-FFF2-40B4-BE49-F238E27FC236}">
                <a16:creationId xmlns:a16="http://schemas.microsoft.com/office/drawing/2014/main" id="{3A266029-9916-4BDB-ACEE-85912E824498}"/>
              </a:ext>
            </a:extLst>
          </p:cNvPr>
          <p:cNvSpPr>
            <a:spLocks noGrp="1"/>
          </p:cNvSpPr>
          <p:nvPr>
            <p:ph idx="1"/>
          </p:nvPr>
        </p:nvSpPr>
        <p:spPr>
          <a:xfrm>
            <a:off x="1154955" y="2340077"/>
            <a:ext cx="8761412" cy="4424517"/>
          </a:xfrm>
        </p:spPr>
        <p:txBody>
          <a:bodyPr>
            <a:normAutofit fontScale="92500" lnSpcReduction="10000"/>
          </a:bodyPr>
          <a:lstStyle/>
          <a:p>
            <a:r>
              <a:rPr lang="en-US" sz="2200" dirty="0"/>
              <a:t>Must be completed for all employees that will have a role in carrying out the project whether supported by Federal funds or serve as Match for the project.</a:t>
            </a:r>
          </a:p>
          <a:p>
            <a:r>
              <a:rPr lang="en-US" sz="2200" dirty="0"/>
              <a:t>Pay Information: Include hourly rate of pay, hours devoted to the project, and a brief job description. </a:t>
            </a:r>
          </a:p>
          <a:p>
            <a:r>
              <a:rPr lang="en-US" sz="2200" dirty="0"/>
              <a:t>Mandated Benefits: Includes FICA, Worker’s Compensation, &amp; State Unemployment Insurance (SUI).</a:t>
            </a:r>
          </a:p>
          <a:p>
            <a:pPr lvl="1"/>
            <a:r>
              <a:rPr lang="en-US" sz="2200" dirty="0"/>
              <a:t>FICA: 7.65%</a:t>
            </a:r>
          </a:p>
          <a:p>
            <a:pPr lvl="1"/>
            <a:r>
              <a:rPr lang="en-US" sz="2200" dirty="0"/>
              <a:t>Worker’s Compensation: maximum rate is 5%</a:t>
            </a:r>
          </a:p>
          <a:p>
            <a:pPr lvl="1"/>
            <a:r>
              <a:rPr lang="en-US" sz="2200" dirty="0"/>
              <a:t>SUI: maximum rate is 3% of the first $7,000 of salary</a:t>
            </a:r>
          </a:p>
          <a:p>
            <a:pPr marL="344488" lvl="1" indent="-344488"/>
            <a:r>
              <a:rPr lang="en-US" sz="2200" dirty="0"/>
              <a:t>Employer Provided Benefits</a:t>
            </a:r>
          </a:p>
          <a:p>
            <a:pPr marL="744538" lvl="2" indent="-344488"/>
            <a:r>
              <a:rPr lang="en-US" sz="2200" dirty="0"/>
              <a:t>Health Insurance: maximum allowable amount for federal funds is $500/project staff member</a:t>
            </a:r>
          </a:p>
          <a:p>
            <a:pPr marL="744538" lvl="2" indent="-344488"/>
            <a:r>
              <a:rPr lang="en-US" sz="1800" dirty="0"/>
              <a:t>Retirement: maximum allowable rate is 15.32%</a:t>
            </a:r>
          </a:p>
        </p:txBody>
      </p:sp>
    </p:spTree>
    <p:extLst>
      <p:ext uri="{BB962C8B-B14F-4D97-AF65-F5344CB8AC3E}">
        <p14:creationId xmlns:p14="http://schemas.microsoft.com/office/powerpoint/2010/main" val="2558130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38C18-2EA1-40F8-82D4-E700875378F8}"/>
              </a:ext>
            </a:extLst>
          </p:cNvPr>
          <p:cNvSpPr>
            <a:spLocks noGrp="1"/>
          </p:cNvSpPr>
          <p:nvPr>
            <p:ph type="title"/>
          </p:nvPr>
        </p:nvSpPr>
        <p:spPr>
          <a:xfrm>
            <a:off x="680321" y="753228"/>
            <a:ext cx="9613861" cy="1080938"/>
          </a:xfrm>
        </p:spPr>
        <p:txBody>
          <a:bodyPr>
            <a:normAutofit/>
          </a:bodyPr>
          <a:lstStyle/>
          <a:p>
            <a:r>
              <a:rPr lang="en-US" dirty="0"/>
              <a:t>Project Budget &amp; Budget Narrative</a:t>
            </a:r>
          </a:p>
        </p:txBody>
      </p:sp>
      <p:graphicFrame>
        <p:nvGraphicFramePr>
          <p:cNvPr id="7" name="Content Placeholder 2">
            <a:extLst>
              <a:ext uri="{FF2B5EF4-FFF2-40B4-BE49-F238E27FC236}">
                <a16:creationId xmlns:a16="http://schemas.microsoft.com/office/drawing/2014/main" id="{FE7D6654-8BE2-D108-2737-125198C47CE0}"/>
              </a:ext>
            </a:extLst>
          </p:cNvPr>
          <p:cNvGraphicFramePr>
            <a:graphicFrameLocks noGrp="1"/>
          </p:cNvGraphicFramePr>
          <p:nvPr>
            <p:ph idx="1"/>
            <p:extLst>
              <p:ext uri="{D42A27DB-BD31-4B8C-83A1-F6EECF244321}">
                <p14:modId xmlns:p14="http://schemas.microsoft.com/office/powerpoint/2010/main" val="722297637"/>
              </p:ext>
            </p:extLst>
          </p:nvPr>
        </p:nvGraphicFramePr>
        <p:xfrm>
          <a:off x="681037" y="2336800"/>
          <a:ext cx="10830641" cy="3598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4864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2757A-8088-4DA3-A212-68BFE1C57BDE}"/>
              </a:ext>
            </a:extLst>
          </p:cNvPr>
          <p:cNvSpPr>
            <a:spLocks noGrp="1"/>
          </p:cNvSpPr>
          <p:nvPr>
            <p:ph type="title"/>
          </p:nvPr>
        </p:nvSpPr>
        <p:spPr>
          <a:xfrm>
            <a:off x="1154953" y="838200"/>
            <a:ext cx="8761413" cy="1164336"/>
          </a:xfrm>
        </p:spPr>
        <p:txBody>
          <a:bodyPr/>
          <a:lstStyle/>
          <a:p>
            <a:r>
              <a:rPr lang="en-US" dirty="0"/>
              <a:t>Project Budget &amp; Budget Narrative – </a:t>
            </a:r>
            <a:br>
              <a:rPr lang="en-US" dirty="0"/>
            </a:br>
            <a:r>
              <a:rPr lang="en-US" dirty="0"/>
              <a:t>Budget Categories</a:t>
            </a:r>
          </a:p>
        </p:txBody>
      </p:sp>
      <p:sp>
        <p:nvSpPr>
          <p:cNvPr id="3" name="Content Placeholder 2">
            <a:extLst>
              <a:ext uri="{FF2B5EF4-FFF2-40B4-BE49-F238E27FC236}">
                <a16:creationId xmlns:a16="http://schemas.microsoft.com/office/drawing/2014/main" id="{3377B6B5-4889-44D5-B1FC-4422F9BF3D76}"/>
              </a:ext>
            </a:extLst>
          </p:cNvPr>
          <p:cNvSpPr>
            <a:spLocks noGrp="1"/>
          </p:cNvSpPr>
          <p:nvPr>
            <p:ph idx="1"/>
          </p:nvPr>
        </p:nvSpPr>
        <p:spPr>
          <a:xfrm>
            <a:off x="1154954" y="2478024"/>
            <a:ext cx="9333213" cy="4270248"/>
          </a:xfrm>
        </p:spPr>
        <p:txBody>
          <a:bodyPr>
            <a:normAutofit fontScale="92500" lnSpcReduction="10000"/>
          </a:bodyPr>
          <a:lstStyle/>
          <a:p>
            <a:pPr algn="just"/>
            <a:r>
              <a:rPr lang="en-US" dirty="0"/>
              <a:t>Salary – information provided from Employee Detail Form.</a:t>
            </a:r>
          </a:p>
          <a:p>
            <a:pPr marL="0" indent="0" algn="just">
              <a:buNone/>
            </a:pPr>
            <a:endParaRPr lang="en-US" dirty="0"/>
          </a:p>
          <a:p>
            <a:pPr algn="just"/>
            <a:r>
              <a:rPr lang="en-US" dirty="0"/>
              <a:t>Employer Mandated Benefits – FICA, Worker’s Compensation, &amp; SUI. Information provided from Employee Detail Form.</a:t>
            </a:r>
          </a:p>
          <a:p>
            <a:pPr marL="0" indent="0" algn="just">
              <a:buNone/>
            </a:pPr>
            <a:endParaRPr lang="en-US" dirty="0"/>
          </a:p>
          <a:p>
            <a:pPr algn="just"/>
            <a:r>
              <a:rPr lang="en-US" dirty="0"/>
              <a:t>Employer Provided Benefits – various insurances &amp; Retirement. Information provided from Employee Detail Form.</a:t>
            </a:r>
          </a:p>
          <a:p>
            <a:pPr marL="0" indent="0" algn="just">
              <a:buNone/>
            </a:pPr>
            <a:endParaRPr lang="en-US" dirty="0"/>
          </a:p>
          <a:p>
            <a:pPr algn="just"/>
            <a:r>
              <a:rPr lang="en-US" dirty="0"/>
              <a:t>Maintenance &amp; Operations (M&amp;O) – Costs associated with carrying out the project that are not Salary related. M&amp;O expenses can include, but are not limited to, rent, building depreciation, utilities, supplies, equipment purchases less than $5,000, etc.</a:t>
            </a:r>
          </a:p>
          <a:p>
            <a:endParaRPr lang="en-US" dirty="0"/>
          </a:p>
        </p:txBody>
      </p:sp>
    </p:spTree>
    <p:extLst>
      <p:ext uri="{BB962C8B-B14F-4D97-AF65-F5344CB8AC3E}">
        <p14:creationId xmlns:p14="http://schemas.microsoft.com/office/powerpoint/2010/main" val="18984369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5CCD89DF-A084-43AD-9824-83BBBFC81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842DB508-57AC-4491-A95B-0A00DE2608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8" name="Rectangle 27">
            <a:extLst>
              <a:ext uri="{FF2B5EF4-FFF2-40B4-BE49-F238E27FC236}">
                <a16:creationId xmlns:a16="http://schemas.microsoft.com/office/drawing/2014/main" id="{11767E27-DCFE-4AA0-B1A2-E019108D7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10437812" cy="1368198"/>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0E05A7E-EBF6-47BE-A32B-CA23D69AA192}"/>
              </a:ext>
            </a:extLst>
          </p:cNvPr>
          <p:cNvSpPr>
            <a:spLocks noGrp="1"/>
          </p:cNvSpPr>
          <p:nvPr>
            <p:ph type="title"/>
          </p:nvPr>
        </p:nvSpPr>
        <p:spPr>
          <a:xfrm>
            <a:off x="680321" y="753228"/>
            <a:ext cx="9613861" cy="1080938"/>
          </a:xfrm>
        </p:spPr>
        <p:txBody>
          <a:bodyPr>
            <a:normAutofit/>
          </a:bodyPr>
          <a:lstStyle/>
          <a:p>
            <a:r>
              <a:rPr lang="en-US"/>
              <a:t>Project Budget &amp; Budget Narrative – </a:t>
            </a:r>
            <a:br>
              <a:rPr lang="en-US"/>
            </a:br>
            <a:r>
              <a:rPr lang="en-US"/>
              <a:t>Budget Categories Continued</a:t>
            </a:r>
            <a:endParaRPr lang="en-US" dirty="0"/>
          </a:p>
        </p:txBody>
      </p:sp>
      <p:sp>
        <p:nvSpPr>
          <p:cNvPr id="30" name="Rectangle 29">
            <a:extLst>
              <a:ext uri="{FF2B5EF4-FFF2-40B4-BE49-F238E27FC236}">
                <a16:creationId xmlns:a16="http://schemas.microsoft.com/office/drawing/2014/main" id="{1C61BEF9-DC90-4AC9-8E25-ED5509D7A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a:extLst>
              <a:ext uri="{FF2B5EF4-FFF2-40B4-BE49-F238E27FC236}">
                <a16:creationId xmlns:a16="http://schemas.microsoft.com/office/drawing/2014/main" id="{D64306F4-D304-4F4E-9B08-A8036AF821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2116667"/>
            <a:ext cx="10439400" cy="3793206"/>
          </a:xfrm>
          <a:prstGeom prst="rect">
            <a:avLst/>
          </a:prstGeom>
          <a:solidFill>
            <a:schemeClr val="bg1">
              <a:lumMod val="95000"/>
              <a:lumOff val="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4" name="Picture 33">
            <a:extLst>
              <a:ext uri="{FF2B5EF4-FFF2-40B4-BE49-F238E27FC236}">
                <a16:creationId xmlns:a16="http://schemas.microsoft.com/office/drawing/2014/main" id="{8FACC571-ABDB-4C1F-8A8B-53E362E113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36" name="Picture 35">
            <a:extLst>
              <a:ext uri="{FF2B5EF4-FFF2-40B4-BE49-F238E27FC236}">
                <a16:creationId xmlns:a16="http://schemas.microsoft.com/office/drawing/2014/main" id="{F486E5BD-1557-41D9-A119-D5F62647ABB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graphicFrame>
        <p:nvGraphicFramePr>
          <p:cNvPr id="19" name="Content Placeholder 2">
            <a:extLst>
              <a:ext uri="{FF2B5EF4-FFF2-40B4-BE49-F238E27FC236}">
                <a16:creationId xmlns:a16="http://schemas.microsoft.com/office/drawing/2014/main" id="{781823E7-D776-8559-6802-0F1E6841DC89}"/>
              </a:ext>
            </a:extLst>
          </p:cNvPr>
          <p:cNvGraphicFramePr>
            <a:graphicFrameLocks noGrp="1"/>
          </p:cNvGraphicFramePr>
          <p:nvPr>
            <p:ph idx="1"/>
            <p:extLst>
              <p:ext uri="{D42A27DB-BD31-4B8C-83A1-F6EECF244321}">
                <p14:modId xmlns:p14="http://schemas.microsoft.com/office/powerpoint/2010/main" val="602946805"/>
              </p:ext>
            </p:extLst>
          </p:nvPr>
        </p:nvGraphicFramePr>
        <p:xfrm>
          <a:off x="64654" y="2197916"/>
          <a:ext cx="10308503" cy="362404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2112880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100D021-ED8E-4951-8376-73996A82CD4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46FE219C-22F7-4734-B3C1-28E70390CE1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3" name="Picture 12">
            <a:extLst>
              <a:ext uri="{FF2B5EF4-FFF2-40B4-BE49-F238E27FC236}">
                <a16:creationId xmlns:a16="http://schemas.microsoft.com/office/drawing/2014/main" id="{EF2EC4B6-5524-4806-8575-59DB6B8F81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5" name="Rectangle 14">
            <a:extLst>
              <a:ext uri="{FF2B5EF4-FFF2-40B4-BE49-F238E27FC236}">
                <a16:creationId xmlns:a16="http://schemas.microsoft.com/office/drawing/2014/main" id="{AD50BBC6-5944-49AE-A819-558AB05AB1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4F2E428D-A109-43BE-8AC2-C83EF031EF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9" name="Rectangle 18">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3" name="Rectangle 22">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27" name="Rectangle 26">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6042121-C3C7-4F70-A997-A539BC02EE6C}"/>
              </a:ext>
            </a:extLst>
          </p:cNvPr>
          <p:cNvSpPr>
            <a:spLocks noGrp="1"/>
          </p:cNvSpPr>
          <p:nvPr>
            <p:ph type="title"/>
          </p:nvPr>
        </p:nvSpPr>
        <p:spPr>
          <a:xfrm>
            <a:off x="680321" y="2063262"/>
            <a:ext cx="3739279" cy="2661052"/>
          </a:xfrm>
        </p:spPr>
        <p:txBody>
          <a:bodyPr vert="horz" lIns="91440" tIns="45720" rIns="91440" bIns="45720" rtlCol="0" anchor="ctr">
            <a:normAutofit/>
          </a:bodyPr>
          <a:lstStyle/>
          <a:p>
            <a:pPr algn="r"/>
            <a:r>
              <a:rPr lang="en-US" sz="4400"/>
              <a:t>Match</a:t>
            </a:r>
            <a:br>
              <a:rPr lang="en-US" sz="4400"/>
            </a:br>
            <a:endParaRPr lang="en-US" sz="4400"/>
          </a:p>
        </p:txBody>
      </p:sp>
      <p:graphicFrame>
        <p:nvGraphicFramePr>
          <p:cNvPr id="5" name="Text Placeholder 2">
            <a:extLst>
              <a:ext uri="{FF2B5EF4-FFF2-40B4-BE49-F238E27FC236}">
                <a16:creationId xmlns:a16="http://schemas.microsoft.com/office/drawing/2014/main" id="{50D9B7FE-7C0D-ED08-4A28-D3F4917F60A8}"/>
              </a:ext>
            </a:extLst>
          </p:cNvPr>
          <p:cNvGraphicFramePr/>
          <p:nvPr>
            <p:extLst>
              <p:ext uri="{D42A27DB-BD31-4B8C-83A1-F6EECF244321}">
                <p14:modId xmlns:p14="http://schemas.microsoft.com/office/powerpoint/2010/main" val="1917487340"/>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78748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A59157-65F1-4BDB-784A-6F15BD37820E}"/>
              </a:ext>
            </a:extLst>
          </p:cNvPr>
          <p:cNvSpPr>
            <a:spLocks noGrp="1"/>
          </p:cNvSpPr>
          <p:nvPr>
            <p:ph type="title"/>
          </p:nvPr>
        </p:nvSpPr>
        <p:spPr/>
        <p:txBody>
          <a:bodyPr/>
          <a:lstStyle/>
          <a:p>
            <a:r>
              <a:rPr lang="en-US" dirty="0"/>
              <a:t>Application Review </a:t>
            </a:r>
            <a:br>
              <a:rPr lang="en-US" dirty="0"/>
            </a:br>
            <a:r>
              <a:rPr lang="en-US" dirty="0"/>
              <a:t>and Determination Process</a:t>
            </a:r>
          </a:p>
        </p:txBody>
      </p:sp>
      <p:sp>
        <p:nvSpPr>
          <p:cNvPr id="7" name="TextBox 6">
            <a:extLst>
              <a:ext uri="{FF2B5EF4-FFF2-40B4-BE49-F238E27FC236}">
                <a16:creationId xmlns:a16="http://schemas.microsoft.com/office/drawing/2014/main" id="{6189F2B9-07F3-DDD4-39AF-F9C050EFCF9A}"/>
              </a:ext>
            </a:extLst>
          </p:cNvPr>
          <p:cNvSpPr txBox="1"/>
          <p:nvPr/>
        </p:nvSpPr>
        <p:spPr>
          <a:xfrm>
            <a:off x="755009" y="2063691"/>
            <a:ext cx="1006038" cy="369332"/>
          </a:xfrm>
          <a:prstGeom prst="rect">
            <a:avLst/>
          </a:prstGeom>
          <a:noFill/>
        </p:spPr>
        <p:txBody>
          <a:bodyPr wrap="square" rtlCol="0">
            <a:spAutoFit/>
          </a:bodyPr>
          <a:lstStyle/>
          <a:p>
            <a:r>
              <a:rPr lang="en-US" b="1" dirty="0"/>
              <a:t>REVIEW </a:t>
            </a:r>
          </a:p>
        </p:txBody>
      </p:sp>
      <p:sp>
        <p:nvSpPr>
          <p:cNvPr id="8" name="TextBox 7">
            <a:extLst>
              <a:ext uri="{FF2B5EF4-FFF2-40B4-BE49-F238E27FC236}">
                <a16:creationId xmlns:a16="http://schemas.microsoft.com/office/drawing/2014/main" id="{1201C0D4-26BF-9D13-6419-C4A6E708B27D}"/>
              </a:ext>
            </a:extLst>
          </p:cNvPr>
          <p:cNvSpPr txBox="1"/>
          <p:nvPr/>
        </p:nvSpPr>
        <p:spPr>
          <a:xfrm>
            <a:off x="755008" y="2345263"/>
            <a:ext cx="10930041" cy="1107996"/>
          </a:xfrm>
          <a:prstGeom prst="rect">
            <a:avLst/>
          </a:prstGeom>
          <a:noFill/>
        </p:spPr>
        <p:txBody>
          <a:bodyPr wrap="square" rtlCol="0">
            <a:spAutoFit/>
          </a:bodyPr>
          <a:lstStyle/>
          <a:p>
            <a:r>
              <a:rPr lang="en-US" sz="1600" dirty="0">
                <a:effectLst/>
                <a:latin typeface="Calibri" panose="020F0502020204030204" pitchFamily="34" charset="0"/>
                <a:ea typeface="Calibri" panose="020F0502020204030204" pitchFamily="34" charset="0"/>
                <a:cs typeface="Calibri" panose="020F0502020204030204" pitchFamily="34" charset="0"/>
              </a:rPr>
              <a:t>Applications are subject to several reviews. These reviews assist DFA-IGS in making funding recommendations which enhance the State of Arkansas’ service delivery system to victims of crime. The process for review and determination of a subgrant award is as follows: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10" name="TextBox 9">
            <a:extLst>
              <a:ext uri="{FF2B5EF4-FFF2-40B4-BE49-F238E27FC236}">
                <a16:creationId xmlns:a16="http://schemas.microsoft.com/office/drawing/2014/main" id="{33515B63-41DE-E119-DE04-CB8A35D307FB}"/>
              </a:ext>
            </a:extLst>
          </p:cNvPr>
          <p:cNvSpPr txBox="1"/>
          <p:nvPr/>
        </p:nvSpPr>
        <p:spPr>
          <a:xfrm>
            <a:off x="680321" y="3177331"/>
            <a:ext cx="10930041" cy="3908762"/>
          </a:xfrm>
          <a:prstGeom prst="rect">
            <a:avLst/>
          </a:prstGeom>
          <a:noFill/>
        </p:spPr>
        <p:txBody>
          <a:bodyPr wrap="square">
            <a:spAutoFit/>
          </a:bodyPr>
          <a:lstStyle/>
          <a:p>
            <a:pPr marL="800100" marR="0" indent="-342900" algn="just">
              <a:spcBef>
                <a:spcPts val="0"/>
              </a:spcBef>
              <a:spcAft>
                <a:spcPts val="0"/>
              </a:spcAft>
              <a:buAutoNum type="arabicParenR"/>
              <a:tabLst>
                <a:tab pos="0" algn="l"/>
              </a:tabLst>
            </a:pPr>
            <a:r>
              <a:rPr lang="en-US" sz="1800" b="1" dirty="0">
                <a:effectLst/>
                <a:latin typeface="Calibri" panose="020F0502020204030204" pitchFamily="34" charset="0"/>
                <a:ea typeface="Calibri" panose="020F0502020204030204" pitchFamily="34" charset="0"/>
                <a:cs typeface="Calibri" panose="020F0502020204030204" pitchFamily="34" charset="0"/>
              </a:rPr>
              <a:t>ELIGIBILITY REVIEW: </a:t>
            </a:r>
            <a:r>
              <a:rPr lang="en-US" sz="1800" dirty="0">
                <a:effectLst/>
                <a:latin typeface="Calibri" panose="020F0502020204030204" pitchFamily="34" charset="0"/>
                <a:ea typeface="Calibri" panose="020F0502020204030204" pitchFamily="34" charset="0"/>
                <a:cs typeface="Calibri" panose="020F0502020204030204" pitchFamily="34" charset="0"/>
              </a:rPr>
              <a:t>Applications will be reviewed to ensure that minimum eligibility requirements have been met. If the organization or its proposal does not meet the minimum eligibility requirements, the applicant will be notified that it is not eligible to receive funding</a:t>
            </a:r>
            <a:r>
              <a:rPr lang="en-US" dirty="0">
                <a:latin typeface="Calibri" panose="020F0502020204030204" pitchFamily="34" charset="0"/>
                <a:ea typeface="Calibri" panose="020F0502020204030204" pitchFamily="34" charset="0"/>
                <a:cs typeface="Calibri" panose="020F0502020204030204" pitchFamily="34" charset="0"/>
              </a:rPr>
              <a:t>.</a:t>
            </a:r>
          </a:p>
          <a:p>
            <a:pPr marL="457200" marR="0" algn="just">
              <a:spcBef>
                <a:spcPts val="0"/>
              </a:spcBef>
              <a:spcAft>
                <a:spcPts val="0"/>
              </a:spcAft>
              <a:tabLst>
                <a:tab pos="0" algn="l"/>
              </a:tabLst>
            </a:pP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marL="800100" marR="0" indent="-342900" algn="just">
              <a:spcBef>
                <a:spcPts val="0"/>
              </a:spcBef>
              <a:spcAft>
                <a:spcPts val="0"/>
              </a:spcAft>
              <a:buAutoNum type="arabicParenR" startAt="2"/>
              <a:tabLst>
                <a:tab pos="0" algn="l"/>
              </a:tabLst>
            </a:pPr>
            <a:r>
              <a:rPr lang="en-US" sz="1800" b="1" dirty="0">
                <a:effectLst/>
                <a:latin typeface="Calibri" panose="020F0502020204030204" pitchFamily="34" charset="0"/>
                <a:ea typeface="Calibri" panose="020F0502020204030204" pitchFamily="34" charset="0"/>
                <a:cs typeface="Calibri" panose="020F0502020204030204" pitchFamily="34" charset="0"/>
              </a:rPr>
              <a:t>ADVISORY COMMITTEE: </a:t>
            </a:r>
            <a:r>
              <a:rPr lang="en-US" sz="1800" dirty="0">
                <a:effectLst/>
                <a:latin typeface="Calibri" panose="020F0502020204030204" pitchFamily="34" charset="0"/>
                <a:ea typeface="Calibri" panose="020F0502020204030204" pitchFamily="34" charset="0"/>
                <a:cs typeface="Calibri" panose="020F0502020204030204" pitchFamily="34" charset="0"/>
              </a:rPr>
              <a:t>Pursuant to state law, DFA-IGS’ advisory board will be provided an opportunity to review and comment on all applications.</a:t>
            </a:r>
          </a:p>
          <a:p>
            <a:pPr marL="800100" marR="0" indent="-342900" algn="just">
              <a:spcBef>
                <a:spcPts val="0"/>
              </a:spcBef>
              <a:spcAft>
                <a:spcPts val="0"/>
              </a:spcAft>
              <a:buAutoNum type="arabicParenR" startAt="2"/>
              <a:tabLst>
                <a:tab pos="0" algn="l"/>
              </a:tabLst>
            </a:pPr>
            <a:endParaRPr lang="en-US" b="1" dirty="0">
              <a:latin typeface="Calibri" panose="020F0502020204030204" pitchFamily="34" charset="0"/>
              <a:ea typeface="Times" panose="02020603050405020304" pitchFamily="18" charset="0"/>
              <a:cs typeface="Calibri" panose="020F0502020204030204" pitchFamily="34" charset="0"/>
            </a:endParaRPr>
          </a:p>
          <a:p>
            <a:pPr marL="800100" marR="0" indent="-342900" algn="just">
              <a:spcBef>
                <a:spcPts val="0"/>
              </a:spcBef>
              <a:spcAft>
                <a:spcPts val="0"/>
              </a:spcAft>
              <a:buAutoNum type="arabicParenR" startAt="2"/>
              <a:tabLst>
                <a:tab pos="0" algn="l"/>
              </a:tabLst>
            </a:pPr>
            <a:r>
              <a:rPr lang="en-US" sz="1800" b="1" dirty="0">
                <a:effectLst/>
                <a:latin typeface="Calibri" panose="020F0502020204030204" pitchFamily="34" charset="0"/>
                <a:ea typeface="Times" panose="02020603050405020304" pitchFamily="18" charset="0"/>
                <a:cs typeface="Calibri" panose="020F0502020204030204" pitchFamily="34" charset="0"/>
              </a:rPr>
              <a:t>REVIEW COMMITTEES:</a:t>
            </a:r>
            <a:r>
              <a:rPr lang="en-US" sz="1800" dirty="0">
                <a:effectLst/>
                <a:latin typeface="Calibri" panose="020F0502020204030204" pitchFamily="34" charset="0"/>
                <a:ea typeface="Times" panose="02020603050405020304" pitchFamily="18" charset="0"/>
                <a:cs typeface="Calibri" panose="020F0502020204030204" pitchFamily="34" charset="0"/>
              </a:rPr>
              <a:t> All eligible applications will be reviewed and scored based on application content by three separate review teams – 1) VJA Staff, 2) DFA-IGS Advisory Committee, and 3) an independent review committee. Member of each review team will review assigned application utilizing the VJA Grant Scoring Rubric.</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800100" marR="0" indent="-342900" algn="just">
              <a:spcBef>
                <a:spcPts val="0"/>
              </a:spcBef>
              <a:spcAft>
                <a:spcPts val="0"/>
              </a:spcAft>
              <a:buAutoNum type="arabicParenR" startAt="2"/>
              <a:tabLst>
                <a:tab pos="0" algn="l"/>
              </a:tabLs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457200" marR="0" algn="just">
              <a:spcBef>
                <a:spcPts val="0"/>
              </a:spcBef>
              <a:spcAft>
                <a:spcPts val="0"/>
              </a:spcAft>
              <a:tabLst>
                <a:tab pos="0" algn="l"/>
              </a:tabLs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457200" marR="0" algn="just">
              <a:spcBef>
                <a:spcPts val="0"/>
              </a:spcBef>
              <a:spcAft>
                <a:spcPts val="0"/>
              </a:spcAft>
              <a:tabLst>
                <a:tab pos="0" algn="l"/>
              </a:tabLs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5630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C45AD9C-F21B-4046-AF68-07A246947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5F5BD6E-AB48-4A2D-AA03-D787D54FAF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p:spPr>
      </p:pic>
      <p:pic>
        <p:nvPicPr>
          <p:cNvPr id="12" name="Picture 11">
            <a:extLst>
              <a:ext uri="{FF2B5EF4-FFF2-40B4-BE49-F238E27FC236}">
                <a16:creationId xmlns:a16="http://schemas.microsoft.com/office/drawing/2014/main" id="{3221115A-B66A-4D35-9D9F-97A91D887F0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1963704"/>
            <a:ext cx="10437812" cy="321164"/>
          </a:xfrm>
          <a:prstGeom prst="rect">
            <a:avLst/>
          </a:prstGeom>
        </p:spPr>
      </p:pic>
      <p:sp>
        <p:nvSpPr>
          <p:cNvPr id="14" name="Rectangle 13">
            <a:extLst>
              <a:ext uri="{FF2B5EF4-FFF2-40B4-BE49-F238E27FC236}">
                <a16:creationId xmlns:a16="http://schemas.microsoft.com/office/drawing/2014/main" id="{ABC72B1C-D4EE-45CF-A99C-0AD017C416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10437812" cy="1368198"/>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21E1AD8-9FAD-4291-81C9-D797FA08ED0B}"/>
              </a:ext>
            </a:extLst>
          </p:cNvPr>
          <p:cNvSpPr>
            <a:spLocks noGrp="1"/>
          </p:cNvSpPr>
          <p:nvPr>
            <p:ph type="title"/>
          </p:nvPr>
        </p:nvSpPr>
        <p:spPr>
          <a:xfrm>
            <a:off x="680321" y="753228"/>
            <a:ext cx="9613861" cy="1080938"/>
          </a:xfrm>
        </p:spPr>
        <p:txBody>
          <a:bodyPr>
            <a:normAutofit/>
          </a:bodyPr>
          <a:lstStyle/>
          <a:p>
            <a:r>
              <a:rPr lang="en-US" dirty="0">
                <a:solidFill>
                  <a:srgbClr val="FFFFFF"/>
                </a:solidFill>
              </a:rPr>
              <a:t>Who is VJA?</a:t>
            </a:r>
          </a:p>
        </p:txBody>
      </p:sp>
      <p:pic>
        <p:nvPicPr>
          <p:cNvPr id="16" name="Picture 15">
            <a:extLst>
              <a:ext uri="{FF2B5EF4-FFF2-40B4-BE49-F238E27FC236}">
                <a16:creationId xmlns:a16="http://schemas.microsoft.com/office/drawing/2014/main" id="{38AB44AF-E52F-46C5-8C2C-8487AC8B1B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24" name="Rectangle 17">
            <a:extLst>
              <a:ext uri="{FF2B5EF4-FFF2-40B4-BE49-F238E27FC236}">
                <a16:creationId xmlns:a16="http://schemas.microsoft.com/office/drawing/2014/main" id="{A5B2FDF3-1FF8-4FBF-842A-4EA5719F3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9003"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5" name="Picture 19">
            <a:extLst>
              <a:ext uri="{FF2B5EF4-FFF2-40B4-BE49-F238E27FC236}">
                <a16:creationId xmlns:a16="http://schemas.microsoft.com/office/drawing/2014/main" id="{6389DEC8-49B8-4778-BB47-FF48E8C5B6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5885714"/>
            <a:ext cx="10437812" cy="321164"/>
          </a:xfrm>
          <a:prstGeom prst="rect">
            <a:avLst/>
          </a:prstGeom>
        </p:spPr>
      </p:pic>
      <p:sp>
        <p:nvSpPr>
          <p:cNvPr id="26" name="Rectangle 21">
            <a:extLst>
              <a:ext uri="{FF2B5EF4-FFF2-40B4-BE49-F238E27FC236}">
                <a16:creationId xmlns:a16="http://schemas.microsoft.com/office/drawing/2014/main" id="{DF550B33-5759-49FD-90FC-11EA4ED58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2116667"/>
            <a:ext cx="10439400" cy="3793206"/>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3D1E2FBA-9E18-442F-BF5F-7D188787EC2E}"/>
              </a:ext>
            </a:extLst>
          </p:cNvPr>
          <p:cNvSpPr>
            <a:spLocks noGrp="1"/>
          </p:cNvSpPr>
          <p:nvPr>
            <p:ph idx="1"/>
          </p:nvPr>
        </p:nvSpPr>
        <p:spPr>
          <a:xfrm>
            <a:off x="680321" y="2238805"/>
            <a:ext cx="9114023" cy="3548929"/>
          </a:xfrm>
        </p:spPr>
        <p:txBody>
          <a:bodyPr>
            <a:noAutofit/>
          </a:bodyPr>
          <a:lstStyle/>
          <a:p>
            <a:r>
              <a:rPr lang="en-US" sz="2000" dirty="0">
                <a:solidFill>
                  <a:srgbClr val="FFFFFF"/>
                </a:solidFill>
              </a:rPr>
              <a:t>The Victim Justice and Assistance (VJA) projects are managed by the Office of Intergovernmental Services (IGS) within the Arkansas Department of Finance &amp; Administration. VJA manages 205 grants throughout Arkansas.</a:t>
            </a:r>
          </a:p>
          <a:p>
            <a:r>
              <a:rPr lang="en-US" sz="2000" dirty="0">
                <a:solidFill>
                  <a:srgbClr val="FFFFFF"/>
                </a:solidFill>
              </a:rPr>
              <a:t>VJA Mission Statement</a:t>
            </a:r>
          </a:p>
          <a:p>
            <a:pPr lvl="1"/>
            <a:r>
              <a:rPr lang="en-US" dirty="0">
                <a:solidFill>
                  <a:srgbClr val="FFFFFF"/>
                </a:solidFill>
              </a:rPr>
              <a:t>The Victim Justice and Assistance project is dedicated to achieving the goals of the VOCA, STOP, &amp; FVPSA Grant projects to see improved community coordination, criminal justice, and the physical, emotional, and financial restoration of crime victims. It is dedicated to building constructive partnerships with subgrant recipients as it provides programmatic and financial oversight of subgrant agreements with focus on project outcomes and accountability.</a:t>
            </a:r>
          </a:p>
        </p:txBody>
      </p:sp>
    </p:spTree>
    <p:extLst>
      <p:ext uri="{BB962C8B-B14F-4D97-AF65-F5344CB8AC3E}">
        <p14:creationId xmlns:p14="http://schemas.microsoft.com/office/powerpoint/2010/main" val="3228249525"/>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A59157-65F1-4BDB-784A-6F15BD37820E}"/>
              </a:ext>
            </a:extLst>
          </p:cNvPr>
          <p:cNvSpPr>
            <a:spLocks noGrp="1"/>
          </p:cNvSpPr>
          <p:nvPr>
            <p:ph type="title"/>
          </p:nvPr>
        </p:nvSpPr>
        <p:spPr/>
        <p:txBody>
          <a:bodyPr/>
          <a:lstStyle/>
          <a:p>
            <a:r>
              <a:rPr lang="en-US" dirty="0"/>
              <a:t>Application Review </a:t>
            </a:r>
            <a:br>
              <a:rPr lang="en-US" dirty="0"/>
            </a:br>
            <a:r>
              <a:rPr lang="en-US" dirty="0"/>
              <a:t>and Determination Process Continued </a:t>
            </a:r>
          </a:p>
        </p:txBody>
      </p:sp>
      <p:sp>
        <p:nvSpPr>
          <p:cNvPr id="10" name="TextBox 9">
            <a:extLst>
              <a:ext uri="{FF2B5EF4-FFF2-40B4-BE49-F238E27FC236}">
                <a16:creationId xmlns:a16="http://schemas.microsoft.com/office/drawing/2014/main" id="{33515B63-41DE-E119-DE04-CB8A35D307FB}"/>
              </a:ext>
            </a:extLst>
          </p:cNvPr>
          <p:cNvSpPr txBox="1"/>
          <p:nvPr/>
        </p:nvSpPr>
        <p:spPr>
          <a:xfrm>
            <a:off x="227315" y="1970496"/>
            <a:ext cx="11307547" cy="5324535"/>
          </a:xfrm>
          <a:prstGeom prst="rect">
            <a:avLst/>
          </a:prstGeom>
          <a:noFill/>
        </p:spPr>
        <p:txBody>
          <a:bodyPr wrap="square">
            <a:spAutoFit/>
          </a:bodyPr>
          <a:lstStyle/>
          <a:p>
            <a:pPr marL="800100" marR="0" indent="-342900" algn="just">
              <a:spcBef>
                <a:spcPts val="0"/>
              </a:spcBef>
              <a:spcAft>
                <a:spcPts val="0"/>
              </a:spcAft>
              <a:buAutoNum type="arabicParenR" startAt="4"/>
              <a:tabLst>
                <a:tab pos="0" algn="l"/>
              </a:tabLst>
            </a:pPr>
            <a:r>
              <a:rPr lang="en-US" sz="1800" b="1" dirty="0">
                <a:effectLst/>
                <a:latin typeface="Calibri" panose="020F0502020204030204" pitchFamily="34" charset="0"/>
                <a:ea typeface="Calibri" panose="020F0502020204030204" pitchFamily="34" charset="0"/>
                <a:cs typeface="Calibri" panose="020F0502020204030204" pitchFamily="34" charset="0"/>
              </a:rPr>
              <a:t>RANKING OF APPLICATION: </a:t>
            </a:r>
            <a:r>
              <a:rPr lang="en-US" sz="1800" dirty="0">
                <a:effectLst/>
                <a:latin typeface="Calibri" panose="020F0502020204030204" pitchFamily="34" charset="0"/>
                <a:ea typeface="Calibri" panose="020F0502020204030204" pitchFamily="34" charset="0"/>
                <a:cs typeface="Calibri" panose="020F0502020204030204" pitchFamily="34" charset="0"/>
              </a:rPr>
              <a:t>After all applications have been scored by each review committee, an average score for the application will be determined by adding each score and dividing it by three. Once the average score for each application is determined, the applications will be ranked based on the average score, with #1 being the application with the highest average score.</a:t>
            </a:r>
          </a:p>
          <a:p>
            <a:pPr marL="800100" marR="0" indent="-342900" algn="just">
              <a:spcBef>
                <a:spcPts val="0"/>
              </a:spcBef>
              <a:spcAft>
                <a:spcPts val="0"/>
              </a:spcAft>
              <a:buAutoNum type="arabicParenR" startAt="4"/>
              <a:tabLst>
                <a:tab pos="0" algn="l"/>
              </a:tabLst>
            </a:pPr>
            <a:endParaRPr lang="en-US" dirty="0">
              <a:latin typeface="Calibri" panose="020F0502020204030204" pitchFamily="34" charset="0"/>
              <a:ea typeface="Calibri" panose="020F0502020204030204" pitchFamily="34" charset="0"/>
              <a:cs typeface="Calibri" panose="020F0502020204030204" pitchFamily="34" charset="0"/>
            </a:endParaRPr>
          </a:p>
          <a:p>
            <a:pPr marL="800100" indent="-342900" algn="just">
              <a:buFontTx/>
              <a:buAutoNum type="arabicParenR" startAt="4"/>
              <a:tabLst>
                <a:tab pos="0" algn="l"/>
              </a:tabLst>
            </a:pPr>
            <a:r>
              <a:rPr lang="en-US" sz="1800" b="1" dirty="0">
                <a:effectLst/>
                <a:latin typeface="Calibri" panose="020F0502020204030204" pitchFamily="34" charset="0"/>
                <a:ea typeface="Calibri" panose="020F0502020204030204" pitchFamily="34" charset="0"/>
                <a:cs typeface="Calibri" panose="020F0502020204030204" pitchFamily="34" charset="0"/>
              </a:rPr>
              <a:t>AWARD DETERMINATION: </a:t>
            </a:r>
            <a:r>
              <a:rPr lang="en-US" sz="1800" dirty="0">
                <a:effectLst/>
                <a:latin typeface="Calibri" panose="020F0502020204030204" pitchFamily="34" charset="0"/>
                <a:ea typeface="Calibri" panose="020F0502020204030204" pitchFamily="34" charset="0"/>
                <a:cs typeface="Calibri" panose="020F0502020204030204" pitchFamily="34" charset="0"/>
              </a:rPr>
              <a:t>Applications</a:t>
            </a:r>
            <a:r>
              <a:rPr lang="en-US" sz="1800" b="1"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will</a:t>
            </a:r>
            <a:r>
              <a:rPr lang="en-US" sz="1800" b="1"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be</a:t>
            </a:r>
            <a:r>
              <a:rPr lang="en-US" sz="1800" b="1"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awarded based on the ranking of the application and allowable expenses per the funding source. Applications will be selected for funding until the budget amount of funds are allocated. At this point, no additional proposals will be funded, regardless of ranking.</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800100" indent="-342900" algn="just">
              <a:buFontTx/>
              <a:buAutoNum type="arabicParenR" startAt="4"/>
              <a:tabLst>
                <a:tab pos="0" algn="l"/>
              </a:tabLs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800100" indent="-342900" algn="just">
              <a:buFontTx/>
              <a:buAutoNum type="arabicParenR" startAt="4"/>
              <a:tabLst>
                <a:tab pos="0" algn="l"/>
              </a:tabLst>
            </a:pPr>
            <a:r>
              <a:rPr lang="en-US" sz="1800" b="1" dirty="0">
                <a:effectLst/>
                <a:latin typeface="Calibri" panose="020F0502020204030204" pitchFamily="34" charset="0"/>
                <a:ea typeface="Calibri" panose="020F0502020204030204" pitchFamily="34" charset="0"/>
                <a:cs typeface="Calibri" panose="020F0502020204030204" pitchFamily="34" charset="0"/>
              </a:rPr>
              <a:t>ADMINISTRATIVE REVIEW: </a:t>
            </a:r>
            <a:r>
              <a:rPr lang="en-US" sz="1800" dirty="0">
                <a:effectLst/>
                <a:latin typeface="Calibri" panose="020F0502020204030204" pitchFamily="34" charset="0"/>
                <a:ea typeface="Calibri" panose="020F0502020204030204" pitchFamily="34" charset="0"/>
                <a:cs typeface="Calibri" panose="020F0502020204030204" pitchFamily="34" charset="0"/>
              </a:rPr>
              <a:t>The DFA-IGS Administration will make a final determination on which applications will be funded based on recommendations from DFA-IGS staff, the Advisory Board, and the Review Committee.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tabLst>
                <a:tab pos="0" algn="l"/>
              </a:tabLst>
            </a:pPr>
            <a:r>
              <a:rPr lang="en-US" sz="1800" b="1"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tabLst>
                <a:tab pos="685800" algn="l"/>
              </a:tabLst>
            </a:pPr>
            <a:r>
              <a:rPr lang="en-US" sz="1800" b="1" dirty="0">
                <a:effectLst/>
                <a:latin typeface="Calibri" panose="020F0502020204030204" pitchFamily="34" charset="0"/>
                <a:ea typeface="Calibri" panose="020F0502020204030204" pitchFamily="34" charset="0"/>
                <a:cs typeface="Calibri" panose="020F0502020204030204" pitchFamily="34" charset="0"/>
              </a:rPr>
              <a:t>DETERMINATION NOTIFICATION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tabLst>
                <a:tab pos="685800" algn="l"/>
              </a:tabLst>
            </a:pPr>
            <a:r>
              <a:rPr lang="en-US" sz="1800" dirty="0">
                <a:effectLst/>
                <a:latin typeface="Calibri" panose="020F0502020204030204" pitchFamily="34" charset="0"/>
                <a:ea typeface="Calibri" panose="020F0502020204030204" pitchFamily="34" charset="0"/>
                <a:cs typeface="Calibri" panose="020F0502020204030204" pitchFamily="34" charset="0"/>
              </a:rPr>
              <a:t>Upon completion of the application review process, DFA-IGS will send notice to all applicants indicating if their application(s) has been approved and at what level of support. Applications approved for funding will be finalized in a grant award document to the sub-grantee.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spcBef>
                <a:spcPts val="0"/>
              </a:spcBef>
              <a:spcAft>
                <a:spcPts val="0"/>
              </a:spcAft>
              <a:tabLst>
                <a:tab pos="0" algn="l"/>
              </a:tabLs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457200" marR="0" algn="just">
              <a:spcBef>
                <a:spcPts val="0"/>
              </a:spcBef>
              <a:spcAft>
                <a:spcPts val="0"/>
              </a:spcAft>
              <a:tabLst>
                <a:tab pos="0" algn="l"/>
              </a:tabLs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457200" marR="0" algn="just">
              <a:spcBef>
                <a:spcPts val="0"/>
              </a:spcBef>
              <a:spcAft>
                <a:spcPts val="0"/>
              </a:spcAft>
              <a:tabLst>
                <a:tab pos="0" algn="l"/>
              </a:tabLs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89970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21" name="Rectangle 9">
            <a:extLst>
              <a:ext uri="{FF2B5EF4-FFF2-40B4-BE49-F238E27FC236}">
                <a16:creationId xmlns:a16="http://schemas.microsoft.com/office/drawing/2014/main" id="{87C031CB-DEB3-405F-9996-5322C24A6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11">
            <a:extLst>
              <a:ext uri="{FF2B5EF4-FFF2-40B4-BE49-F238E27FC236}">
                <a16:creationId xmlns:a16="http://schemas.microsoft.com/office/drawing/2014/main" id="{92031F0E-C3FA-4DAF-BD13-4AC665CFF0F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3" name="Picture 13">
            <a:extLst>
              <a:ext uri="{FF2B5EF4-FFF2-40B4-BE49-F238E27FC236}">
                <a16:creationId xmlns:a16="http://schemas.microsoft.com/office/drawing/2014/main" id="{BE685C68-BF28-4330-A4FE-33ABD88511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5349629"/>
            <a:ext cx="11525954" cy="275942"/>
          </a:xfrm>
          <a:prstGeom prst="rect">
            <a:avLst/>
          </a:prstGeom>
        </p:spPr>
      </p:pic>
      <p:sp>
        <p:nvSpPr>
          <p:cNvPr id="24" name="Rectangle 15">
            <a:extLst>
              <a:ext uri="{FF2B5EF4-FFF2-40B4-BE49-F238E27FC236}">
                <a16:creationId xmlns:a16="http://schemas.microsoft.com/office/drawing/2014/main" id="{273350E1-40B5-47D9-8DDD-3C2A17B4B6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1525954" cy="5379499"/>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Subtitle 4">
            <a:extLst>
              <a:ext uri="{FF2B5EF4-FFF2-40B4-BE49-F238E27FC236}">
                <a16:creationId xmlns:a16="http://schemas.microsoft.com/office/drawing/2014/main" id="{1732614A-450C-B88A-8429-FA36352D0241}"/>
              </a:ext>
            </a:extLst>
          </p:cNvPr>
          <p:cNvSpPr>
            <a:spLocks noGrp="1"/>
          </p:cNvSpPr>
          <p:nvPr>
            <p:ph type="subTitle" idx="1"/>
          </p:nvPr>
        </p:nvSpPr>
        <p:spPr>
          <a:xfrm>
            <a:off x="4565794" y="3397585"/>
            <a:ext cx="5874479" cy="1241761"/>
          </a:xfrm>
        </p:spPr>
        <p:txBody>
          <a:bodyPr anchor="b">
            <a:normAutofit/>
          </a:bodyPr>
          <a:lstStyle/>
          <a:p>
            <a:r>
              <a:rPr lang="en-US" dirty="0">
                <a:solidFill>
                  <a:schemeClr val="accent1"/>
                </a:solidFill>
              </a:rPr>
              <a:t>Application Total Score: 200 points</a:t>
            </a:r>
          </a:p>
        </p:txBody>
      </p:sp>
      <p:sp>
        <p:nvSpPr>
          <p:cNvPr id="4" name="Title 3">
            <a:extLst>
              <a:ext uri="{FF2B5EF4-FFF2-40B4-BE49-F238E27FC236}">
                <a16:creationId xmlns:a16="http://schemas.microsoft.com/office/drawing/2014/main" id="{BFBF6D63-2B70-1678-C459-7361B50C8087}"/>
              </a:ext>
            </a:extLst>
          </p:cNvPr>
          <p:cNvSpPr>
            <a:spLocks noGrp="1"/>
          </p:cNvSpPr>
          <p:nvPr>
            <p:ph type="ctrTitle"/>
          </p:nvPr>
        </p:nvSpPr>
        <p:spPr>
          <a:xfrm>
            <a:off x="4580384" y="1326497"/>
            <a:ext cx="5872891" cy="2696635"/>
          </a:xfrm>
        </p:spPr>
        <p:txBody>
          <a:bodyPr>
            <a:normAutofit/>
          </a:bodyPr>
          <a:lstStyle/>
          <a:p>
            <a:r>
              <a:rPr lang="en-US" sz="6000" dirty="0">
                <a:solidFill>
                  <a:srgbClr val="FFFFFF"/>
                </a:solidFill>
              </a:rPr>
              <a:t>Victim Justice Assistance Grant Scoring Rubric</a:t>
            </a:r>
          </a:p>
        </p:txBody>
      </p:sp>
      <p:pic>
        <p:nvPicPr>
          <p:cNvPr id="25" name="Picture 17">
            <a:extLst>
              <a:ext uri="{FF2B5EF4-FFF2-40B4-BE49-F238E27FC236}">
                <a16:creationId xmlns:a16="http://schemas.microsoft.com/office/drawing/2014/main" id="{A1500D0A-0DCA-4E06-8B25-618E6299CC9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4686838"/>
            <a:ext cx="1602997" cy="144270"/>
          </a:xfrm>
          <a:prstGeom prst="rect">
            <a:avLst/>
          </a:prstGeom>
        </p:spPr>
      </p:pic>
      <p:sp>
        <p:nvSpPr>
          <p:cNvPr id="20" name="Rectangle 19">
            <a:extLst>
              <a:ext uri="{FF2B5EF4-FFF2-40B4-BE49-F238E27FC236}">
                <a16:creationId xmlns:a16="http://schemas.microsoft.com/office/drawing/2014/main" id="{108AC4DC-69B5-4DD1-84BC-850C5A2861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3034068"/>
            <a:ext cx="1602997"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69158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5C18694-F55B-41C0-ABF3-C1D971F99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E3E46CA8-7278-4BA3-AACE-235B5B3B53E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EBF7210C-9BE3-B736-632C-68478E70BF74}"/>
              </a:ext>
            </a:extLst>
          </p:cNvPr>
          <p:cNvSpPr>
            <a:spLocks noGrp="1"/>
          </p:cNvSpPr>
          <p:nvPr>
            <p:ph type="ctrTitle"/>
          </p:nvPr>
        </p:nvSpPr>
        <p:spPr>
          <a:xfrm>
            <a:off x="643467" y="1583097"/>
            <a:ext cx="10905066" cy="3251878"/>
          </a:xfrm>
          <a:effectLst>
            <a:outerShdw blurRad="88900" dist="38100" dir="2700000" algn="tl" rotWithShape="0">
              <a:prstClr val="black">
                <a:alpha val="30000"/>
              </a:prstClr>
            </a:outerShdw>
          </a:effectLst>
        </p:spPr>
        <p:txBody>
          <a:bodyPr>
            <a:normAutofit/>
          </a:bodyPr>
          <a:lstStyle/>
          <a:p>
            <a:pPr algn="ctr"/>
            <a:r>
              <a:rPr lang="en-US" sz="7200" dirty="0"/>
              <a:t>Section 1- Programmatic Review </a:t>
            </a:r>
          </a:p>
        </p:txBody>
      </p:sp>
      <p:sp>
        <p:nvSpPr>
          <p:cNvPr id="5" name="Subtitle 4">
            <a:extLst>
              <a:ext uri="{FF2B5EF4-FFF2-40B4-BE49-F238E27FC236}">
                <a16:creationId xmlns:a16="http://schemas.microsoft.com/office/drawing/2014/main" id="{30DFA610-7D44-621F-B9D1-309A7FEB45CE}"/>
              </a:ext>
            </a:extLst>
          </p:cNvPr>
          <p:cNvSpPr>
            <a:spLocks noGrp="1"/>
          </p:cNvSpPr>
          <p:nvPr>
            <p:ph type="subTitle" idx="1"/>
          </p:nvPr>
        </p:nvSpPr>
        <p:spPr>
          <a:xfrm>
            <a:off x="2023933" y="6418072"/>
            <a:ext cx="8144134" cy="439928"/>
          </a:xfrm>
          <a:effectLst>
            <a:outerShdw blurRad="88900" dist="38100" dir="2700000" algn="tl" rotWithShape="0">
              <a:prstClr val="black">
                <a:alpha val="30000"/>
              </a:prstClr>
            </a:outerShdw>
          </a:effectLst>
        </p:spPr>
        <p:txBody>
          <a:bodyPr>
            <a:normAutofit/>
          </a:bodyPr>
          <a:lstStyle/>
          <a:p>
            <a:pPr algn="ctr"/>
            <a:endParaRPr lang="en-US" sz="1600" dirty="0"/>
          </a:p>
        </p:txBody>
      </p:sp>
    </p:spTree>
    <p:extLst>
      <p:ext uri="{BB962C8B-B14F-4D97-AF65-F5344CB8AC3E}">
        <p14:creationId xmlns:p14="http://schemas.microsoft.com/office/powerpoint/2010/main" val="20805664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CCD89DF-A084-43AD-9824-83BBBFC81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42DB508-57AC-4491-A95B-0A00DE2608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11767E27-DCFE-4AA0-B1A2-E019108D7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10437812" cy="1368198"/>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3390811-E40C-84C7-FD41-E69863CE395B}"/>
              </a:ext>
            </a:extLst>
          </p:cNvPr>
          <p:cNvSpPr>
            <a:spLocks noGrp="1"/>
          </p:cNvSpPr>
          <p:nvPr>
            <p:ph type="title"/>
          </p:nvPr>
        </p:nvSpPr>
        <p:spPr>
          <a:xfrm>
            <a:off x="680321" y="753228"/>
            <a:ext cx="9613861" cy="1080938"/>
          </a:xfrm>
        </p:spPr>
        <p:txBody>
          <a:bodyPr>
            <a:normAutofit/>
          </a:bodyPr>
          <a:lstStyle/>
          <a:p>
            <a:r>
              <a:rPr lang="en-US" dirty="0"/>
              <a:t>Needs Assessment (30 points)</a:t>
            </a:r>
          </a:p>
        </p:txBody>
      </p:sp>
      <p:sp>
        <p:nvSpPr>
          <p:cNvPr id="15" name="Rectangle 14">
            <a:extLst>
              <a:ext uri="{FF2B5EF4-FFF2-40B4-BE49-F238E27FC236}">
                <a16:creationId xmlns:a16="http://schemas.microsoft.com/office/drawing/2014/main" id="{1C61BEF9-DC90-4AC9-8E25-ED5509D7A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D64306F4-D304-4F4E-9B08-A8036AF821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2116667"/>
            <a:ext cx="10439400" cy="3793206"/>
          </a:xfrm>
          <a:prstGeom prst="rect">
            <a:avLst/>
          </a:prstGeom>
          <a:solidFill>
            <a:schemeClr val="bg1">
              <a:lumMod val="95000"/>
              <a:lumOff val="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9" name="Picture 18">
            <a:extLst>
              <a:ext uri="{FF2B5EF4-FFF2-40B4-BE49-F238E27FC236}">
                <a16:creationId xmlns:a16="http://schemas.microsoft.com/office/drawing/2014/main" id="{8FACC571-ABDB-4C1F-8A8B-53E362E113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21" name="Picture 20">
            <a:extLst>
              <a:ext uri="{FF2B5EF4-FFF2-40B4-BE49-F238E27FC236}">
                <a16:creationId xmlns:a16="http://schemas.microsoft.com/office/drawing/2014/main" id="{F486E5BD-1557-41D9-A119-D5F62647ABB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graphicFrame>
        <p:nvGraphicFramePr>
          <p:cNvPr id="4" name="Table 4">
            <a:extLst>
              <a:ext uri="{FF2B5EF4-FFF2-40B4-BE49-F238E27FC236}">
                <a16:creationId xmlns:a16="http://schemas.microsoft.com/office/drawing/2014/main" id="{8B523318-3059-915B-30B6-EB1CBE8CD915}"/>
              </a:ext>
            </a:extLst>
          </p:cNvPr>
          <p:cNvGraphicFramePr>
            <a:graphicFrameLocks noGrp="1"/>
          </p:cNvGraphicFramePr>
          <p:nvPr>
            <p:ph idx="1"/>
            <p:extLst>
              <p:ext uri="{D42A27DB-BD31-4B8C-83A1-F6EECF244321}">
                <p14:modId xmlns:p14="http://schemas.microsoft.com/office/powerpoint/2010/main" val="485479697"/>
              </p:ext>
            </p:extLst>
          </p:nvPr>
        </p:nvGraphicFramePr>
        <p:xfrm>
          <a:off x="258618" y="2291405"/>
          <a:ext cx="9938327" cy="3489937"/>
        </p:xfrm>
        <a:graphic>
          <a:graphicData uri="http://schemas.openxmlformats.org/drawingml/2006/table">
            <a:tbl>
              <a:tblPr firstRow="1" bandRow="1">
                <a:tableStyleId>{5C22544A-7EE6-4342-B048-85BDC9FD1C3A}</a:tableStyleId>
              </a:tblPr>
              <a:tblGrid>
                <a:gridCol w="3202273">
                  <a:extLst>
                    <a:ext uri="{9D8B030D-6E8A-4147-A177-3AD203B41FA5}">
                      <a16:colId xmlns:a16="http://schemas.microsoft.com/office/drawing/2014/main" val="2245175870"/>
                    </a:ext>
                  </a:extLst>
                </a:gridCol>
                <a:gridCol w="3386994">
                  <a:extLst>
                    <a:ext uri="{9D8B030D-6E8A-4147-A177-3AD203B41FA5}">
                      <a16:colId xmlns:a16="http://schemas.microsoft.com/office/drawing/2014/main" val="4017081424"/>
                    </a:ext>
                  </a:extLst>
                </a:gridCol>
                <a:gridCol w="3349060">
                  <a:extLst>
                    <a:ext uri="{9D8B030D-6E8A-4147-A177-3AD203B41FA5}">
                      <a16:colId xmlns:a16="http://schemas.microsoft.com/office/drawing/2014/main" val="830024912"/>
                    </a:ext>
                  </a:extLst>
                </a:gridCol>
              </a:tblGrid>
              <a:tr h="639963">
                <a:tc>
                  <a:txBody>
                    <a:bodyPr/>
                    <a:lstStyle/>
                    <a:p>
                      <a:pPr algn="ctr"/>
                      <a:r>
                        <a:rPr lang="en-US" sz="1500" dirty="0"/>
                        <a:t>Strong </a:t>
                      </a:r>
                    </a:p>
                    <a:p>
                      <a:pPr algn="ctr"/>
                      <a:r>
                        <a:rPr lang="en-US" sz="1500" dirty="0"/>
                        <a:t>(30-21 points)</a:t>
                      </a:r>
                    </a:p>
                  </a:txBody>
                  <a:tcPr marL="106774" marR="106774" marT="53387" marB="53387"/>
                </a:tc>
                <a:tc>
                  <a:txBody>
                    <a:bodyPr/>
                    <a:lstStyle/>
                    <a:p>
                      <a:pPr algn="ctr"/>
                      <a:r>
                        <a:rPr lang="en-US" sz="1500" dirty="0"/>
                        <a:t>Moderate </a:t>
                      </a:r>
                    </a:p>
                    <a:p>
                      <a:pPr algn="ctr"/>
                      <a:r>
                        <a:rPr lang="en-US" sz="1500" dirty="0"/>
                        <a:t>(20-11 points)</a:t>
                      </a:r>
                    </a:p>
                  </a:txBody>
                  <a:tcPr marL="106774" marR="106774" marT="53387" marB="53387"/>
                </a:tc>
                <a:tc>
                  <a:txBody>
                    <a:bodyPr/>
                    <a:lstStyle/>
                    <a:p>
                      <a:pPr algn="ctr"/>
                      <a:r>
                        <a:rPr lang="en-US" sz="1500" dirty="0"/>
                        <a:t>Weak </a:t>
                      </a:r>
                    </a:p>
                    <a:p>
                      <a:pPr algn="ctr"/>
                      <a:r>
                        <a:rPr lang="en-US" sz="1500" dirty="0"/>
                        <a:t>(10-0 points)</a:t>
                      </a:r>
                    </a:p>
                  </a:txBody>
                  <a:tcPr marL="106774" marR="106774" marT="53387" marB="53387"/>
                </a:tc>
                <a:extLst>
                  <a:ext uri="{0D108BD9-81ED-4DB2-BD59-A6C34878D82A}">
                    <a16:rowId xmlns:a16="http://schemas.microsoft.com/office/drawing/2014/main" val="1387484104"/>
                  </a:ext>
                </a:extLst>
              </a:tr>
              <a:tr h="2785941">
                <a:tc>
                  <a:txBody>
                    <a:bodyPr/>
                    <a:lstStyle/>
                    <a:p>
                      <a:r>
                        <a:rPr lang="en-US" sz="1500" dirty="0"/>
                        <a:t>• Need for project is clearly defined</a:t>
                      </a:r>
                    </a:p>
                    <a:p>
                      <a:r>
                        <a:rPr lang="en-US" sz="1500" dirty="0"/>
                        <a:t>• A maximum of 5 community-specific reasons for the project and local supportive data is provided.</a:t>
                      </a:r>
                    </a:p>
                    <a:p>
                      <a:r>
                        <a:rPr lang="en-US" sz="1500" dirty="0"/>
                        <a:t>• Population to be served, current services, &amp; obstacles faced by population identified.</a:t>
                      </a:r>
                    </a:p>
                    <a:p>
                      <a:r>
                        <a:rPr lang="en-US" sz="1500" dirty="0"/>
                        <a:t>• Local statistical data used to support need. </a:t>
                      </a:r>
                    </a:p>
                  </a:txBody>
                  <a:tcPr marL="106774" marR="106774" marT="53387" marB="53387"/>
                </a:tc>
                <a:tc>
                  <a:txBody>
                    <a:bodyPr/>
                    <a:lstStyle/>
                    <a:p>
                      <a:r>
                        <a:rPr lang="en-US" sz="1500" dirty="0"/>
                        <a:t>• Need for project adequately defined.</a:t>
                      </a:r>
                    </a:p>
                    <a:p>
                      <a:r>
                        <a:rPr lang="en-US" sz="1500" dirty="0"/>
                        <a:t>• Community-specific reasons for the project provided, but no local supportive data provided.</a:t>
                      </a:r>
                    </a:p>
                    <a:p>
                      <a:r>
                        <a:rPr lang="en-US" sz="1500" dirty="0"/>
                        <a:t>• Population to be served , current services, &amp; obstacles faced by population provided, but lacking clear connection to project need.</a:t>
                      </a:r>
                    </a:p>
                    <a:p>
                      <a:r>
                        <a:rPr lang="en-US" sz="1500" dirty="0"/>
                        <a:t>• Statistical data provided, but is not local to the identified service area.</a:t>
                      </a:r>
                    </a:p>
                  </a:txBody>
                  <a:tcPr marL="106774" marR="106774" marT="53387" marB="53387"/>
                </a:tc>
                <a:tc>
                  <a:txBody>
                    <a:bodyPr/>
                    <a:lstStyle/>
                    <a:p>
                      <a:r>
                        <a:rPr lang="en-US" sz="1500" dirty="0"/>
                        <a:t>• Need for project not clearly defined or missing</a:t>
                      </a:r>
                    </a:p>
                    <a:p>
                      <a:r>
                        <a:rPr lang="en-US" sz="1500" dirty="0"/>
                        <a:t>• Community-specific reasons for the project are not provided.</a:t>
                      </a:r>
                    </a:p>
                    <a:p>
                      <a:r>
                        <a:rPr lang="en-US" sz="1500" dirty="0"/>
                        <a:t>• Population to be served, current services, &amp; obstacles faced by population not clearly defined or missing.</a:t>
                      </a:r>
                    </a:p>
                    <a:p>
                      <a:r>
                        <a:rPr lang="en-US" sz="1500" dirty="0"/>
                        <a:t>• No statistical data provided.</a:t>
                      </a:r>
                    </a:p>
                  </a:txBody>
                  <a:tcPr marL="106774" marR="106774" marT="53387" marB="53387"/>
                </a:tc>
                <a:extLst>
                  <a:ext uri="{0D108BD9-81ED-4DB2-BD59-A6C34878D82A}">
                    <a16:rowId xmlns:a16="http://schemas.microsoft.com/office/drawing/2014/main" val="3551893218"/>
                  </a:ext>
                </a:extLst>
              </a:tr>
            </a:tbl>
          </a:graphicData>
        </a:graphic>
      </p:graphicFrame>
    </p:spTree>
    <p:extLst>
      <p:ext uri="{BB962C8B-B14F-4D97-AF65-F5344CB8AC3E}">
        <p14:creationId xmlns:p14="http://schemas.microsoft.com/office/powerpoint/2010/main" val="7349888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CCD89DF-A084-43AD-9824-83BBBFC81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42DB508-57AC-4491-A95B-0A00DE2608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11767E27-DCFE-4AA0-B1A2-E019108D7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10437812" cy="1368198"/>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3390811-E40C-84C7-FD41-E69863CE395B}"/>
              </a:ext>
            </a:extLst>
          </p:cNvPr>
          <p:cNvSpPr>
            <a:spLocks noGrp="1"/>
          </p:cNvSpPr>
          <p:nvPr>
            <p:ph type="title"/>
          </p:nvPr>
        </p:nvSpPr>
        <p:spPr>
          <a:xfrm>
            <a:off x="680321" y="753228"/>
            <a:ext cx="9613861" cy="1080938"/>
          </a:xfrm>
        </p:spPr>
        <p:txBody>
          <a:bodyPr>
            <a:normAutofit/>
          </a:bodyPr>
          <a:lstStyle/>
          <a:p>
            <a:r>
              <a:rPr lang="en-US" dirty="0"/>
              <a:t>Applicant Capacity (25 points)</a:t>
            </a:r>
          </a:p>
        </p:txBody>
      </p:sp>
      <p:sp>
        <p:nvSpPr>
          <p:cNvPr id="15" name="Rectangle 14">
            <a:extLst>
              <a:ext uri="{FF2B5EF4-FFF2-40B4-BE49-F238E27FC236}">
                <a16:creationId xmlns:a16="http://schemas.microsoft.com/office/drawing/2014/main" id="{1C61BEF9-DC90-4AC9-8E25-ED5509D7A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D64306F4-D304-4F4E-9B08-A8036AF821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2116667"/>
            <a:ext cx="10439400" cy="3793206"/>
          </a:xfrm>
          <a:prstGeom prst="rect">
            <a:avLst/>
          </a:prstGeom>
          <a:solidFill>
            <a:schemeClr val="bg1">
              <a:lumMod val="95000"/>
              <a:lumOff val="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9" name="Picture 18">
            <a:extLst>
              <a:ext uri="{FF2B5EF4-FFF2-40B4-BE49-F238E27FC236}">
                <a16:creationId xmlns:a16="http://schemas.microsoft.com/office/drawing/2014/main" id="{8FACC571-ABDB-4C1F-8A8B-53E362E113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21" name="Picture 20">
            <a:extLst>
              <a:ext uri="{FF2B5EF4-FFF2-40B4-BE49-F238E27FC236}">
                <a16:creationId xmlns:a16="http://schemas.microsoft.com/office/drawing/2014/main" id="{F486E5BD-1557-41D9-A119-D5F62647ABB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graphicFrame>
        <p:nvGraphicFramePr>
          <p:cNvPr id="4" name="Table 4">
            <a:extLst>
              <a:ext uri="{FF2B5EF4-FFF2-40B4-BE49-F238E27FC236}">
                <a16:creationId xmlns:a16="http://schemas.microsoft.com/office/drawing/2014/main" id="{8B523318-3059-915B-30B6-EB1CBE8CD915}"/>
              </a:ext>
            </a:extLst>
          </p:cNvPr>
          <p:cNvGraphicFramePr>
            <a:graphicFrameLocks noGrp="1"/>
          </p:cNvGraphicFramePr>
          <p:nvPr>
            <p:ph idx="1"/>
            <p:extLst>
              <p:ext uri="{D42A27DB-BD31-4B8C-83A1-F6EECF244321}">
                <p14:modId xmlns:p14="http://schemas.microsoft.com/office/powerpoint/2010/main" val="3294775736"/>
              </p:ext>
            </p:extLst>
          </p:nvPr>
        </p:nvGraphicFramePr>
        <p:xfrm>
          <a:off x="258618" y="2291405"/>
          <a:ext cx="9938327" cy="3425904"/>
        </p:xfrm>
        <a:graphic>
          <a:graphicData uri="http://schemas.openxmlformats.org/drawingml/2006/table">
            <a:tbl>
              <a:tblPr firstRow="1" bandRow="1">
                <a:tableStyleId>{5C22544A-7EE6-4342-B048-85BDC9FD1C3A}</a:tableStyleId>
              </a:tblPr>
              <a:tblGrid>
                <a:gridCol w="3202273">
                  <a:extLst>
                    <a:ext uri="{9D8B030D-6E8A-4147-A177-3AD203B41FA5}">
                      <a16:colId xmlns:a16="http://schemas.microsoft.com/office/drawing/2014/main" val="2245175870"/>
                    </a:ext>
                  </a:extLst>
                </a:gridCol>
                <a:gridCol w="3386994">
                  <a:extLst>
                    <a:ext uri="{9D8B030D-6E8A-4147-A177-3AD203B41FA5}">
                      <a16:colId xmlns:a16="http://schemas.microsoft.com/office/drawing/2014/main" val="4017081424"/>
                    </a:ext>
                  </a:extLst>
                </a:gridCol>
                <a:gridCol w="3349060">
                  <a:extLst>
                    <a:ext uri="{9D8B030D-6E8A-4147-A177-3AD203B41FA5}">
                      <a16:colId xmlns:a16="http://schemas.microsoft.com/office/drawing/2014/main" val="830024912"/>
                    </a:ext>
                  </a:extLst>
                </a:gridCol>
              </a:tblGrid>
              <a:tr h="639963">
                <a:tc>
                  <a:txBody>
                    <a:bodyPr/>
                    <a:lstStyle/>
                    <a:p>
                      <a:pPr algn="ctr"/>
                      <a:r>
                        <a:rPr lang="en-US" sz="1500" dirty="0"/>
                        <a:t>Strong </a:t>
                      </a:r>
                    </a:p>
                    <a:p>
                      <a:pPr algn="ctr"/>
                      <a:r>
                        <a:rPr lang="en-US" sz="1500" dirty="0"/>
                        <a:t>(25-18 points)</a:t>
                      </a:r>
                    </a:p>
                  </a:txBody>
                  <a:tcPr marL="106774" marR="106774" marT="53387" marB="53387"/>
                </a:tc>
                <a:tc>
                  <a:txBody>
                    <a:bodyPr/>
                    <a:lstStyle/>
                    <a:p>
                      <a:pPr algn="ctr"/>
                      <a:r>
                        <a:rPr lang="en-US" sz="1500" dirty="0"/>
                        <a:t>Moderate </a:t>
                      </a:r>
                    </a:p>
                    <a:p>
                      <a:pPr algn="ctr"/>
                      <a:r>
                        <a:rPr lang="en-US" sz="1500" dirty="0"/>
                        <a:t>(17-10 points)</a:t>
                      </a:r>
                    </a:p>
                  </a:txBody>
                  <a:tcPr marL="106774" marR="106774" marT="53387" marB="53387"/>
                </a:tc>
                <a:tc>
                  <a:txBody>
                    <a:bodyPr/>
                    <a:lstStyle/>
                    <a:p>
                      <a:pPr algn="ctr"/>
                      <a:r>
                        <a:rPr lang="en-US" sz="1500" dirty="0"/>
                        <a:t>Weak </a:t>
                      </a:r>
                    </a:p>
                    <a:p>
                      <a:pPr algn="ctr"/>
                      <a:r>
                        <a:rPr lang="en-US" sz="1500" dirty="0"/>
                        <a:t>(9-0 points)</a:t>
                      </a:r>
                    </a:p>
                  </a:txBody>
                  <a:tcPr marL="106774" marR="106774" marT="53387" marB="53387"/>
                </a:tc>
                <a:extLst>
                  <a:ext uri="{0D108BD9-81ED-4DB2-BD59-A6C34878D82A}">
                    <a16:rowId xmlns:a16="http://schemas.microsoft.com/office/drawing/2014/main" val="1387484104"/>
                  </a:ext>
                </a:extLst>
              </a:tr>
              <a:tr h="2785941">
                <a:tc>
                  <a:txBody>
                    <a:bodyPr/>
                    <a:lstStyle/>
                    <a:p>
                      <a:r>
                        <a:rPr lang="en-US" sz="1500" dirty="0"/>
                        <a:t>• Applicant provided a concise historical background of agency.</a:t>
                      </a:r>
                    </a:p>
                    <a:p>
                      <a:r>
                        <a:rPr lang="en-US" sz="1500" dirty="0"/>
                        <a:t>• Community partners and their role in the project identified.</a:t>
                      </a:r>
                    </a:p>
                    <a:p>
                      <a:r>
                        <a:rPr lang="en-US" sz="1500" dirty="0"/>
                        <a:t>• Description of services provided by applicant provided.</a:t>
                      </a:r>
                    </a:p>
                    <a:p>
                      <a:r>
                        <a:rPr lang="en-US" sz="1500" dirty="0"/>
                        <a:t>• Capacity of staff identified and shows capability to carry out project.</a:t>
                      </a:r>
                    </a:p>
                  </a:txBody>
                  <a:tcPr marL="106774" marR="106774" marT="53387" marB="53387"/>
                </a:tc>
                <a:tc>
                  <a:txBody>
                    <a:bodyPr/>
                    <a:lstStyle/>
                    <a:p>
                      <a:r>
                        <a:rPr lang="en-US" sz="1500" dirty="0"/>
                        <a:t>• Historical background of agency provided.</a:t>
                      </a:r>
                    </a:p>
                    <a:p>
                      <a:r>
                        <a:rPr lang="en-US" sz="1500" dirty="0"/>
                        <a:t>• Community partners identified, but role in project not defined.</a:t>
                      </a:r>
                    </a:p>
                    <a:p>
                      <a:r>
                        <a:rPr lang="en-US" sz="1500" dirty="0"/>
                        <a:t>• Services provided by applicant provided, but missing description.</a:t>
                      </a:r>
                    </a:p>
                    <a:p>
                      <a:r>
                        <a:rPr lang="en-US" sz="1500" dirty="0"/>
                        <a:t>• Staff identified, but capability to carry out project to discussed.</a:t>
                      </a:r>
                    </a:p>
                  </a:txBody>
                  <a:tcPr marL="106774" marR="106774" marT="53387" marB="53387"/>
                </a:tc>
                <a:tc>
                  <a:txBody>
                    <a:bodyPr/>
                    <a:lstStyle/>
                    <a:p>
                      <a:r>
                        <a:rPr lang="en-US" sz="1500" dirty="0"/>
                        <a:t>• No historical background of agency provided.</a:t>
                      </a:r>
                    </a:p>
                    <a:p>
                      <a:r>
                        <a:rPr lang="en-US" sz="1500" dirty="0"/>
                        <a:t>• No community partners identified.</a:t>
                      </a:r>
                    </a:p>
                    <a:p>
                      <a:r>
                        <a:rPr lang="en-US" sz="1500" dirty="0"/>
                        <a:t>• No mention of services provided by applicant.</a:t>
                      </a:r>
                    </a:p>
                    <a:p>
                      <a:r>
                        <a:rPr lang="en-US" sz="1500" dirty="0"/>
                        <a:t>• No mention of project staff.</a:t>
                      </a:r>
                    </a:p>
                  </a:txBody>
                  <a:tcPr marL="106774" marR="106774" marT="53387" marB="53387"/>
                </a:tc>
                <a:extLst>
                  <a:ext uri="{0D108BD9-81ED-4DB2-BD59-A6C34878D82A}">
                    <a16:rowId xmlns:a16="http://schemas.microsoft.com/office/drawing/2014/main" val="3551893218"/>
                  </a:ext>
                </a:extLst>
              </a:tr>
            </a:tbl>
          </a:graphicData>
        </a:graphic>
      </p:graphicFrame>
    </p:spTree>
    <p:extLst>
      <p:ext uri="{BB962C8B-B14F-4D97-AF65-F5344CB8AC3E}">
        <p14:creationId xmlns:p14="http://schemas.microsoft.com/office/powerpoint/2010/main" val="21946152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CCD89DF-A084-43AD-9824-83BBBFC81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42DB508-57AC-4491-A95B-0A00DE2608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11767E27-DCFE-4AA0-B1A2-E019108D7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10437812" cy="1368198"/>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3390811-E40C-84C7-FD41-E69863CE395B}"/>
              </a:ext>
            </a:extLst>
          </p:cNvPr>
          <p:cNvSpPr>
            <a:spLocks noGrp="1"/>
          </p:cNvSpPr>
          <p:nvPr>
            <p:ph type="title"/>
          </p:nvPr>
        </p:nvSpPr>
        <p:spPr>
          <a:xfrm>
            <a:off x="680321" y="753228"/>
            <a:ext cx="9613861" cy="1080938"/>
          </a:xfrm>
        </p:spPr>
        <p:txBody>
          <a:bodyPr>
            <a:normAutofit/>
          </a:bodyPr>
          <a:lstStyle/>
          <a:p>
            <a:r>
              <a:rPr lang="en-US" dirty="0"/>
              <a:t>Population to be Served (15 points)</a:t>
            </a:r>
          </a:p>
        </p:txBody>
      </p:sp>
      <p:sp>
        <p:nvSpPr>
          <p:cNvPr id="15" name="Rectangle 14">
            <a:extLst>
              <a:ext uri="{FF2B5EF4-FFF2-40B4-BE49-F238E27FC236}">
                <a16:creationId xmlns:a16="http://schemas.microsoft.com/office/drawing/2014/main" id="{1C61BEF9-DC90-4AC9-8E25-ED5509D7A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D64306F4-D304-4F4E-9B08-A8036AF821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2116667"/>
            <a:ext cx="10439400" cy="3793206"/>
          </a:xfrm>
          <a:prstGeom prst="rect">
            <a:avLst/>
          </a:prstGeom>
          <a:solidFill>
            <a:schemeClr val="bg1">
              <a:lumMod val="95000"/>
              <a:lumOff val="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9" name="Picture 18">
            <a:extLst>
              <a:ext uri="{FF2B5EF4-FFF2-40B4-BE49-F238E27FC236}">
                <a16:creationId xmlns:a16="http://schemas.microsoft.com/office/drawing/2014/main" id="{8FACC571-ABDB-4C1F-8A8B-53E362E113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21" name="Picture 20">
            <a:extLst>
              <a:ext uri="{FF2B5EF4-FFF2-40B4-BE49-F238E27FC236}">
                <a16:creationId xmlns:a16="http://schemas.microsoft.com/office/drawing/2014/main" id="{F486E5BD-1557-41D9-A119-D5F62647ABB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graphicFrame>
        <p:nvGraphicFramePr>
          <p:cNvPr id="4" name="Table 4">
            <a:extLst>
              <a:ext uri="{FF2B5EF4-FFF2-40B4-BE49-F238E27FC236}">
                <a16:creationId xmlns:a16="http://schemas.microsoft.com/office/drawing/2014/main" id="{8B523318-3059-915B-30B6-EB1CBE8CD915}"/>
              </a:ext>
            </a:extLst>
          </p:cNvPr>
          <p:cNvGraphicFramePr>
            <a:graphicFrameLocks noGrp="1"/>
          </p:cNvGraphicFramePr>
          <p:nvPr>
            <p:ph idx="1"/>
            <p:extLst>
              <p:ext uri="{D42A27DB-BD31-4B8C-83A1-F6EECF244321}">
                <p14:modId xmlns:p14="http://schemas.microsoft.com/office/powerpoint/2010/main" val="718553350"/>
              </p:ext>
            </p:extLst>
          </p:nvPr>
        </p:nvGraphicFramePr>
        <p:xfrm>
          <a:off x="258618" y="2291405"/>
          <a:ext cx="9938327" cy="3425904"/>
        </p:xfrm>
        <a:graphic>
          <a:graphicData uri="http://schemas.openxmlformats.org/drawingml/2006/table">
            <a:tbl>
              <a:tblPr firstRow="1" bandRow="1">
                <a:tableStyleId>{5C22544A-7EE6-4342-B048-85BDC9FD1C3A}</a:tableStyleId>
              </a:tblPr>
              <a:tblGrid>
                <a:gridCol w="3202273">
                  <a:extLst>
                    <a:ext uri="{9D8B030D-6E8A-4147-A177-3AD203B41FA5}">
                      <a16:colId xmlns:a16="http://schemas.microsoft.com/office/drawing/2014/main" val="2245175870"/>
                    </a:ext>
                  </a:extLst>
                </a:gridCol>
                <a:gridCol w="3386994">
                  <a:extLst>
                    <a:ext uri="{9D8B030D-6E8A-4147-A177-3AD203B41FA5}">
                      <a16:colId xmlns:a16="http://schemas.microsoft.com/office/drawing/2014/main" val="4017081424"/>
                    </a:ext>
                  </a:extLst>
                </a:gridCol>
                <a:gridCol w="3349060">
                  <a:extLst>
                    <a:ext uri="{9D8B030D-6E8A-4147-A177-3AD203B41FA5}">
                      <a16:colId xmlns:a16="http://schemas.microsoft.com/office/drawing/2014/main" val="830024912"/>
                    </a:ext>
                  </a:extLst>
                </a:gridCol>
              </a:tblGrid>
              <a:tr h="639963">
                <a:tc>
                  <a:txBody>
                    <a:bodyPr/>
                    <a:lstStyle/>
                    <a:p>
                      <a:pPr algn="ctr"/>
                      <a:r>
                        <a:rPr lang="en-US" sz="1500" dirty="0"/>
                        <a:t>Strong </a:t>
                      </a:r>
                    </a:p>
                    <a:p>
                      <a:pPr algn="ctr"/>
                      <a:r>
                        <a:rPr lang="en-US" sz="1500" dirty="0"/>
                        <a:t>(15-11 points)</a:t>
                      </a:r>
                    </a:p>
                  </a:txBody>
                  <a:tcPr marL="106774" marR="106774" marT="53387" marB="53387"/>
                </a:tc>
                <a:tc>
                  <a:txBody>
                    <a:bodyPr/>
                    <a:lstStyle/>
                    <a:p>
                      <a:pPr algn="ctr"/>
                      <a:r>
                        <a:rPr lang="en-US" sz="1500" dirty="0"/>
                        <a:t>Moderate </a:t>
                      </a:r>
                    </a:p>
                    <a:p>
                      <a:pPr algn="ctr"/>
                      <a:r>
                        <a:rPr lang="en-US" sz="1500" dirty="0"/>
                        <a:t>(10-5 points)</a:t>
                      </a:r>
                    </a:p>
                  </a:txBody>
                  <a:tcPr marL="106774" marR="106774" marT="53387" marB="53387"/>
                </a:tc>
                <a:tc>
                  <a:txBody>
                    <a:bodyPr/>
                    <a:lstStyle/>
                    <a:p>
                      <a:pPr algn="ctr"/>
                      <a:r>
                        <a:rPr lang="en-US" sz="1500" dirty="0"/>
                        <a:t>Weak </a:t>
                      </a:r>
                    </a:p>
                    <a:p>
                      <a:pPr algn="ctr"/>
                      <a:r>
                        <a:rPr lang="en-US" sz="1500" dirty="0"/>
                        <a:t>(4-0 points)</a:t>
                      </a:r>
                    </a:p>
                  </a:txBody>
                  <a:tcPr marL="106774" marR="106774" marT="53387" marB="53387"/>
                </a:tc>
                <a:extLst>
                  <a:ext uri="{0D108BD9-81ED-4DB2-BD59-A6C34878D82A}">
                    <a16:rowId xmlns:a16="http://schemas.microsoft.com/office/drawing/2014/main" val="1387484104"/>
                  </a:ext>
                </a:extLst>
              </a:tr>
              <a:tr h="2785941">
                <a:tc>
                  <a:txBody>
                    <a:bodyPr/>
                    <a:lstStyle/>
                    <a:p>
                      <a:r>
                        <a:rPr lang="en-US" sz="1500" dirty="0"/>
                        <a:t>• Population to be served by project clearly identified &amp; includes types of victims to be served (domestic violence, sexual assault, etc.).</a:t>
                      </a:r>
                    </a:p>
                    <a:p>
                      <a:r>
                        <a:rPr lang="en-US" sz="1500" dirty="0"/>
                        <a:t>• Underserved populations to be served identified &amp; percentage of underserved victims to be served provided.</a:t>
                      </a:r>
                    </a:p>
                    <a:p>
                      <a:r>
                        <a:rPr lang="en-US" sz="1500" dirty="0"/>
                        <a:t>• Local statistical data provided to highlight underserved populations.</a:t>
                      </a:r>
                    </a:p>
                  </a:txBody>
                  <a:tcPr marL="106774" marR="106774" marT="53387" marB="53387"/>
                </a:tc>
                <a:tc>
                  <a:txBody>
                    <a:bodyPr/>
                    <a:lstStyle/>
                    <a:p>
                      <a:r>
                        <a:rPr lang="en-US" sz="1500" dirty="0"/>
                        <a:t>• Population to be served &amp; types of victims to be served are somewhat identified.</a:t>
                      </a:r>
                    </a:p>
                    <a:p>
                      <a:r>
                        <a:rPr lang="en-US" sz="1500" dirty="0"/>
                        <a:t>• Underserved populations not clearly identified &amp; percentage of underserved victims to be served is not provided</a:t>
                      </a:r>
                    </a:p>
                    <a:p>
                      <a:r>
                        <a:rPr lang="en-US" sz="1500" dirty="0"/>
                        <a:t>• Statistical data about population provided by not at the local level.</a:t>
                      </a:r>
                    </a:p>
                  </a:txBody>
                  <a:tcPr marL="106774" marR="106774" marT="53387" marB="53387"/>
                </a:tc>
                <a:tc>
                  <a:txBody>
                    <a:bodyPr/>
                    <a:lstStyle/>
                    <a:p>
                      <a:r>
                        <a:rPr lang="en-US" sz="1500" dirty="0"/>
                        <a:t>• Population to be served not identified.</a:t>
                      </a:r>
                    </a:p>
                    <a:p>
                      <a:endParaRPr lang="en-US" sz="1500" dirty="0"/>
                    </a:p>
                    <a:p>
                      <a:r>
                        <a:rPr lang="en-US" sz="1500" dirty="0"/>
                        <a:t>• No statistical data about population to be served provided.</a:t>
                      </a:r>
                    </a:p>
                    <a:p>
                      <a:endParaRPr lang="en-US" sz="1500" dirty="0"/>
                    </a:p>
                    <a:p>
                      <a:r>
                        <a:rPr lang="en-US" sz="1500" dirty="0"/>
                        <a:t>• Underserved population not identified</a:t>
                      </a:r>
                    </a:p>
                  </a:txBody>
                  <a:tcPr marL="106774" marR="106774" marT="53387" marB="53387"/>
                </a:tc>
                <a:extLst>
                  <a:ext uri="{0D108BD9-81ED-4DB2-BD59-A6C34878D82A}">
                    <a16:rowId xmlns:a16="http://schemas.microsoft.com/office/drawing/2014/main" val="3551893218"/>
                  </a:ext>
                </a:extLst>
              </a:tr>
            </a:tbl>
          </a:graphicData>
        </a:graphic>
      </p:graphicFrame>
    </p:spTree>
    <p:extLst>
      <p:ext uri="{BB962C8B-B14F-4D97-AF65-F5344CB8AC3E}">
        <p14:creationId xmlns:p14="http://schemas.microsoft.com/office/powerpoint/2010/main" val="26287746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CCD89DF-A084-43AD-9824-83BBBFC81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42DB508-57AC-4491-A95B-0A00DE2608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11767E27-DCFE-4AA0-B1A2-E019108D7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10437812" cy="1368198"/>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3390811-E40C-84C7-FD41-E69863CE395B}"/>
              </a:ext>
            </a:extLst>
          </p:cNvPr>
          <p:cNvSpPr>
            <a:spLocks noGrp="1"/>
          </p:cNvSpPr>
          <p:nvPr>
            <p:ph type="title"/>
          </p:nvPr>
        </p:nvSpPr>
        <p:spPr>
          <a:xfrm>
            <a:off x="680321" y="753228"/>
            <a:ext cx="9613861" cy="1080938"/>
          </a:xfrm>
        </p:spPr>
        <p:txBody>
          <a:bodyPr>
            <a:normAutofit/>
          </a:bodyPr>
          <a:lstStyle/>
          <a:p>
            <a:r>
              <a:rPr lang="en-US" dirty="0"/>
              <a:t>Project Activities (40 points)</a:t>
            </a:r>
          </a:p>
        </p:txBody>
      </p:sp>
      <p:sp>
        <p:nvSpPr>
          <p:cNvPr id="15" name="Rectangle 14">
            <a:extLst>
              <a:ext uri="{FF2B5EF4-FFF2-40B4-BE49-F238E27FC236}">
                <a16:creationId xmlns:a16="http://schemas.microsoft.com/office/drawing/2014/main" id="{1C61BEF9-DC90-4AC9-8E25-ED5509D7A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D64306F4-D304-4F4E-9B08-A8036AF821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2116667"/>
            <a:ext cx="10439400" cy="3793206"/>
          </a:xfrm>
          <a:prstGeom prst="rect">
            <a:avLst/>
          </a:prstGeom>
          <a:solidFill>
            <a:schemeClr val="bg1">
              <a:lumMod val="95000"/>
              <a:lumOff val="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9" name="Picture 18">
            <a:extLst>
              <a:ext uri="{FF2B5EF4-FFF2-40B4-BE49-F238E27FC236}">
                <a16:creationId xmlns:a16="http://schemas.microsoft.com/office/drawing/2014/main" id="{8FACC571-ABDB-4C1F-8A8B-53E362E113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21" name="Picture 20">
            <a:extLst>
              <a:ext uri="{FF2B5EF4-FFF2-40B4-BE49-F238E27FC236}">
                <a16:creationId xmlns:a16="http://schemas.microsoft.com/office/drawing/2014/main" id="{F486E5BD-1557-41D9-A119-D5F62647ABB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graphicFrame>
        <p:nvGraphicFramePr>
          <p:cNvPr id="4" name="Table 4">
            <a:extLst>
              <a:ext uri="{FF2B5EF4-FFF2-40B4-BE49-F238E27FC236}">
                <a16:creationId xmlns:a16="http://schemas.microsoft.com/office/drawing/2014/main" id="{8B523318-3059-915B-30B6-EB1CBE8CD915}"/>
              </a:ext>
            </a:extLst>
          </p:cNvPr>
          <p:cNvGraphicFramePr>
            <a:graphicFrameLocks noGrp="1"/>
          </p:cNvGraphicFramePr>
          <p:nvPr>
            <p:ph idx="1"/>
            <p:extLst>
              <p:ext uri="{D42A27DB-BD31-4B8C-83A1-F6EECF244321}">
                <p14:modId xmlns:p14="http://schemas.microsoft.com/office/powerpoint/2010/main" val="4198605428"/>
              </p:ext>
            </p:extLst>
          </p:nvPr>
        </p:nvGraphicFramePr>
        <p:xfrm>
          <a:off x="258618" y="2291405"/>
          <a:ext cx="9938327" cy="3425904"/>
        </p:xfrm>
        <a:graphic>
          <a:graphicData uri="http://schemas.openxmlformats.org/drawingml/2006/table">
            <a:tbl>
              <a:tblPr firstRow="1" bandRow="1">
                <a:tableStyleId>{5C22544A-7EE6-4342-B048-85BDC9FD1C3A}</a:tableStyleId>
              </a:tblPr>
              <a:tblGrid>
                <a:gridCol w="3202273">
                  <a:extLst>
                    <a:ext uri="{9D8B030D-6E8A-4147-A177-3AD203B41FA5}">
                      <a16:colId xmlns:a16="http://schemas.microsoft.com/office/drawing/2014/main" val="2245175870"/>
                    </a:ext>
                  </a:extLst>
                </a:gridCol>
                <a:gridCol w="3386994">
                  <a:extLst>
                    <a:ext uri="{9D8B030D-6E8A-4147-A177-3AD203B41FA5}">
                      <a16:colId xmlns:a16="http://schemas.microsoft.com/office/drawing/2014/main" val="4017081424"/>
                    </a:ext>
                  </a:extLst>
                </a:gridCol>
                <a:gridCol w="3349060">
                  <a:extLst>
                    <a:ext uri="{9D8B030D-6E8A-4147-A177-3AD203B41FA5}">
                      <a16:colId xmlns:a16="http://schemas.microsoft.com/office/drawing/2014/main" val="830024912"/>
                    </a:ext>
                  </a:extLst>
                </a:gridCol>
              </a:tblGrid>
              <a:tr h="639963">
                <a:tc>
                  <a:txBody>
                    <a:bodyPr/>
                    <a:lstStyle/>
                    <a:p>
                      <a:pPr algn="ctr"/>
                      <a:r>
                        <a:rPr lang="en-US" sz="1500" dirty="0"/>
                        <a:t>Strong </a:t>
                      </a:r>
                    </a:p>
                    <a:p>
                      <a:pPr algn="ctr"/>
                      <a:r>
                        <a:rPr lang="en-US" sz="1500" dirty="0"/>
                        <a:t>(40-31 points)</a:t>
                      </a:r>
                    </a:p>
                  </a:txBody>
                  <a:tcPr marL="106774" marR="106774" marT="53387" marB="53387"/>
                </a:tc>
                <a:tc>
                  <a:txBody>
                    <a:bodyPr/>
                    <a:lstStyle/>
                    <a:p>
                      <a:pPr algn="ctr"/>
                      <a:r>
                        <a:rPr lang="en-US" sz="1500" dirty="0"/>
                        <a:t>Moderate </a:t>
                      </a:r>
                    </a:p>
                    <a:p>
                      <a:pPr algn="ctr"/>
                      <a:r>
                        <a:rPr lang="en-US" sz="1500" dirty="0"/>
                        <a:t>(30-20 points)</a:t>
                      </a:r>
                    </a:p>
                  </a:txBody>
                  <a:tcPr marL="106774" marR="106774" marT="53387" marB="53387"/>
                </a:tc>
                <a:tc>
                  <a:txBody>
                    <a:bodyPr/>
                    <a:lstStyle/>
                    <a:p>
                      <a:pPr algn="ctr"/>
                      <a:r>
                        <a:rPr lang="en-US" sz="1500" dirty="0"/>
                        <a:t>Weak </a:t>
                      </a:r>
                    </a:p>
                    <a:p>
                      <a:pPr algn="ctr"/>
                      <a:r>
                        <a:rPr lang="en-US" sz="1500" dirty="0"/>
                        <a:t>(19-0 points)</a:t>
                      </a:r>
                    </a:p>
                  </a:txBody>
                  <a:tcPr marL="106774" marR="106774" marT="53387" marB="53387"/>
                </a:tc>
                <a:extLst>
                  <a:ext uri="{0D108BD9-81ED-4DB2-BD59-A6C34878D82A}">
                    <a16:rowId xmlns:a16="http://schemas.microsoft.com/office/drawing/2014/main" val="1387484104"/>
                  </a:ext>
                </a:extLst>
              </a:tr>
              <a:tr h="2785941">
                <a:tc>
                  <a:txBody>
                    <a:bodyPr/>
                    <a:lstStyle/>
                    <a:p>
                      <a:r>
                        <a:rPr lang="en-US" sz="1500" dirty="0"/>
                        <a:t>• Activities to address the need are clearly &amp; specifically identified</a:t>
                      </a:r>
                    </a:p>
                    <a:p>
                      <a:r>
                        <a:rPr lang="en-US" sz="1500" dirty="0"/>
                        <a:t>• Benefit for victims is clearly expressed.</a:t>
                      </a:r>
                    </a:p>
                    <a:p>
                      <a:r>
                        <a:rPr lang="en-US" sz="1500" dirty="0"/>
                        <a:t>• Activities are clearly reflected in budget.</a:t>
                      </a:r>
                    </a:p>
                  </a:txBody>
                  <a:tcPr marL="106774" marR="106774" marT="53387" marB="53387"/>
                </a:tc>
                <a:tc>
                  <a:txBody>
                    <a:bodyPr/>
                    <a:lstStyle/>
                    <a:p>
                      <a:r>
                        <a:rPr lang="en-US" sz="1500" dirty="0"/>
                        <a:t>•Activities to address the need are listed.</a:t>
                      </a:r>
                    </a:p>
                    <a:p>
                      <a:r>
                        <a:rPr lang="en-US" sz="1500" dirty="0"/>
                        <a:t>• Benefit for victims discussed.</a:t>
                      </a:r>
                    </a:p>
                    <a:p>
                      <a:r>
                        <a:rPr lang="en-US" sz="1500" dirty="0"/>
                        <a:t>• Most activities are reflected in the budget.</a:t>
                      </a:r>
                    </a:p>
                  </a:txBody>
                  <a:tcPr marL="106774" marR="106774" marT="53387" marB="53387"/>
                </a:tc>
                <a:tc>
                  <a:txBody>
                    <a:bodyPr/>
                    <a:lstStyle/>
                    <a:p>
                      <a:r>
                        <a:rPr lang="en-US" sz="1500" dirty="0"/>
                        <a:t>• Activities to address the need are not specific to the need of victims.</a:t>
                      </a:r>
                    </a:p>
                    <a:p>
                      <a:r>
                        <a:rPr lang="en-US" sz="1500" dirty="0"/>
                        <a:t>• Benefit to the victim not discussed.</a:t>
                      </a:r>
                    </a:p>
                    <a:p>
                      <a:r>
                        <a:rPr lang="en-US" sz="1500" dirty="0"/>
                        <a:t>• Activities are not clearly reflected in the budget.</a:t>
                      </a:r>
                    </a:p>
                  </a:txBody>
                  <a:tcPr marL="106774" marR="106774" marT="53387" marB="53387"/>
                </a:tc>
                <a:extLst>
                  <a:ext uri="{0D108BD9-81ED-4DB2-BD59-A6C34878D82A}">
                    <a16:rowId xmlns:a16="http://schemas.microsoft.com/office/drawing/2014/main" val="3551893218"/>
                  </a:ext>
                </a:extLst>
              </a:tr>
            </a:tbl>
          </a:graphicData>
        </a:graphic>
      </p:graphicFrame>
    </p:spTree>
    <p:extLst>
      <p:ext uri="{BB962C8B-B14F-4D97-AF65-F5344CB8AC3E}">
        <p14:creationId xmlns:p14="http://schemas.microsoft.com/office/powerpoint/2010/main" val="28299096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CCD89DF-A084-43AD-9824-83BBBFC81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42DB508-57AC-4491-A95B-0A00DE2608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11767E27-DCFE-4AA0-B1A2-E019108D7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10437812" cy="1368198"/>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3390811-E40C-84C7-FD41-E69863CE395B}"/>
              </a:ext>
            </a:extLst>
          </p:cNvPr>
          <p:cNvSpPr>
            <a:spLocks noGrp="1"/>
          </p:cNvSpPr>
          <p:nvPr>
            <p:ph type="title"/>
          </p:nvPr>
        </p:nvSpPr>
        <p:spPr>
          <a:xfrm>
            <a:off x="680321" y="753228"/>
            <a:ext cx="9613861" cy="1080938"/>
          </a:xfrm>
        </p:spPr>
        <p:txBody>
          <a:bodyPr>
            <a:normAutofit/>
          </a:bodyPr>
          <a:lstStyle/>
          <a:p>
            <a:r>
              <a:rPr lang="en-US" dirty="0"/>
              <a:t>Collaboration (40 points)</a:t>
            </a:r>
          </a:p>
        </p:txBody>
      </p:sp>
      <p:sp>
        <p:nvSpPr>
          <p:cNvPr id="15" name="Rectangle 14">
            <a:extLst>
              <a:ext uri="{FF2B5EF4-FFF2-40B4-BE49-F238E27FC236}">
                <a16:creationId xmlns:a16="http://schemas.microsoft.com/office/drawing/2014/main" id="{1C61BEF9-DC90-4AC9-8E25-ED5509D7A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D64306F4-D304-4F4E-9B08-A8036AF821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2116667"/>
            <a:ext cx="10439400" cy="3793206"/>
          </a:xfrm>
          <a:prstGeom prst="rect">
            <a:avLst/>
          </a:prstGeom>
          <a:solidFill>
            <a:schemeClr val="bg1">
              <a:lumMod val="95000"/>
              <a:lumOff val="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9" name="Picture 18">
            <a:extLst>
              <a:ext uri="{FF2B5EF4-FFF2-40B4-BE49-F238E27FC236}">
                <a16:creationId xmlns:a16="http://schemas.microsoft.com/office/drawing/2014/main" id="{8FACC571-ABDB-4C1F-8A8B-53E362E113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21" name="Picture 20">
            <a:extLst>
              <a:ext uri="{FF2B5EF4-FFF2-40B4-BE49-F238E27FC236}">
                <a16:creationId xmlns:a16="http://schemas.microsoft.com/office/drawing/2014/main" id="{F486E5BD-1557-41D9-A119-D5F62647ABB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graphicFrame>
        <p:nvGraphicFramePr>
          <p:cNvPr id="4" name="Table 4">
            <a:extLst>
              <a:ext uri="{FF2B5EF4-FFF2-40B4-BE49-F238E27FC236}">
                <a16:creationId xmlns:a16="http://schemas.microsoft.com/office/drawing/2014/main" id="{8B523318-3059-915B-30B6-EB1CBE8CD915}"/>
              </a:ext>
            </a:extLst>
          </p:cNvPr>
          <p:cNvGraphicFramePr>
            <a:graphicFrameLocks noGrp="1"/>
          </p:cNvGraphicFramePr>
          <p:nvPr>
            <p:ph idx="1"/>
            <p:extLst>
              <p:ext uri="{D42A27DB-BD31-4B8C-83A1-F6EECF244321}">
                <p14:modId xmlns:p14="http://schemas.microsoft.com/office/powerpoint/2010/main" val="1370249174"/>
              </p:ext>
            </p:extLst>
          </p:nvPr>
        </p:nvGraphicFramePr>
        <p:xfrm>
          <a:off x="258618" y="2291405"/>
          <a:ext cx="9938327" cy="3425904"/>
        </p:xfrm>
        <a:graphic>
          <a:graphicData uri="http://schemas.openxmlformats.org/drawingml/2006/table">
            <a:tbl>
              <a:tblPr firstRow="1" bandRow="1">
                <a:tableStyleId>{5C22544A-7EE6-4342-B048-85BDC9FD1C3A}</a:tableStyleId>
              </a:tblPr>
              <a:tblGrid>
                <a:gridCol w="3202273">
                  <a:extLst>
                    <a:ext uri="{9D8B030D-6E8A-4147-A177-3AD203B41FA5}">
                      <a16:colId xmlns:a16="http://schemas.microsoft.com/office/drawing/2014/main" val="2245175870"/>
                    </a:ext>
                  </a:extLst>
                </a:gridCol>
                <a:gridCol w="3386994">
                  <a:extLst>
                    <a:ext uri="{9D8B030D-6E8A-4147-A177-3AD203B41FA5}">
                      <a16:colId xmlns:a16="http://schemas.microsoft.com/office/drawing/2014/main" val="4017081424"/>
                    </a:ext>
                  </a:extLst>
                </a:gridCol>
                <a:gridCol w="3349060">
                  <a:extLst>
                    <a:ext uri="{9D8B030D-6E8A-4147-A177-3AD203B41FA5}">
                      <a16:colId xmlns:a16="http://schemas.microsoft.com/office/drawing/2014/main" val="830024912"/>
                    </a:ext>
                  </a:extLst>
                </a:gridCol>
              </a:tblGrid>
              <a:tr h="639963">
                <a:tc>
                  <a:txBody>
                    <a:bodyPr/>
                    <a:lstStyle/>
                    <a:p>
                      <a:pPr algn="ctr"/>
                      <a:r>
                        <a:rPr lang="en-US" sz="1500" dirty="0"/>
                        <a:t>Strong </a:t>
                      </a:r>
                    </a:p>
                    <a:p>
                      <a:pPr algn="ctr"/>
                      <a:r>
                        <a:rPr lang="en-US" sz="1500" dirty="0"/>
                        <a:t>(10-8 points)</a:t>
                      </a:r>
                    </a:p>
                  </a:txBody>
                  <a:tcPr marL="106774" marR="106774" marT="53387" marB="53387"/>
                </a:tc>
                <a:tc>
                  <a:txBody>
                    <a:bodyPr/>
                    <a:lstStyle/>
                    <a:p>
                      <a:pPr algn="ctr"/>
                      <a:r>
                        <a:rPr lang="en-US" sz="1500" dirty="0"/>
                        <a:t>Moderate </a:t>
                      </a:r>
                    </a:p>
                    <a:p>
                      <a:pPr algn="ctr"/>
                      <a:r>
                        <a:rPr lang="en-US" sz="1500" dirty="0"/>
                        <a:t>(7-5 points)</a:t>
                      </a:r>
                    </a:p>
                  </a:txBody>
                  <a:tcPr marL="106774" marR="106774" marT="53387" marB="53387"/>
                </a:tc>
                <a:tc>
                  <a:txBody>
                    <a:bodyPr/>
                    <a:lstStyle/>
                    <a:p>
                      <a:pPr algn="ctr"/>
                      <a:r>
                        <a:rPr lang="en-US" sz="1500" dirty="0"/>
                        <a:t>Weak </a:t>
                      </a:r>
                    </a:p>
                    <a:p>
                      <a:pPr algn="ctr"/>
                      <a:r>
                        <a:rPr lang="en-US" sz="1500" dirty="0"/>
                        <a:t>(4-0 points)</a:t>
                      </a:r>
                    </a:p>
                  </a:txBody>
                  <a:tcPr marL="106774" marR="106774" marT="53387" marB="53387"/>
                </a:tc>
                <a:extLst>
                  <a:ext uri="{0D108BD9-81ED-4DB2-BD59-A6C34878D82A}">
                    <a16:rowId xmlns:a16="http://schemas.microsoft.com/office/drawing/2014/main" val="1387484104"/>
                  </a:ext>
                </a:extLst>
              </a:tr>
              <a:tr h="2785941">
                <a:tc>
                  <a:txBody>
                    <a:bodyPr/>
                    <a:lstStyle/>
                    <a:p>
                      <a:r>
                        <a:rPr lang="en-US" sz="1500" dirty="0"/>
                        <a:t>• Specific community partners are identified.</a:t>
                      </a:r>
                    </a:p>
                    <a:p>
                      <a:r>
                        <a:rPr lang="en-US" sz="1500" dirty="0"/>
                        <a:t>• Clear description of how agency will work with other community partners to carry out project's activities and avoid duplication of services.</a:t>
                      </a:r>
                    </a:p>
                  </a:txBody>
                  <a:tcPr marL="106774" marR="106774" marT="53387" marB="53387"/>
                </a:tc>
                <a:tc>
                  <a:txBody>
                    <a:bodyPr/>
                    <a:lstStyle/>
                    <a:p>
                      <a:r>
                        <a:rPr lang="en-US" sz="1500" dirty="0"/>
                        <a:t>• Community partners identified.</a:t>
                      </a:r>
                    </a:p>
                    <a:p>
                      <a:r>
                        <a:rPr lang="en-US" sz="1500" dirty="0"/>
                        <a:t>• No clear description of how agency will work with other community partners.</a:t>
                      </a:r>
                    </a:p>
                    <a:p>
                      <a:r>
                        <a:rPr lang="en-US" sz="1500" dirty="0"/>
                        <a:t>• Unclear if project activities will duplicate already existing services in the community.</a:t>
                      </a:r>
                    </a:p>
                  </a:txBody>
                  <a:tcPr marL="106774" marR="106774" marT="53387" marB="53387"/>
                </a:tc>
                <a:tc>
                  <a:txBody>
                    <a:bodyPr/>
                    <a:lstStyle/>
                    <a:p>
                      <a:r>
                        <a:rPr lang="en-US" sz="1500" dirty="0"/>
                        <a:t>• Community partners are not identified.</a:t>
                      </a:r>
                    </a:p>
                    <a:p>
                      <a:r>
                        <a:rPr lang="en-US" sz="1500" dirty="0"/>
                        <a:t>• No plan to work with community partners provided.</a:t>
                      </a:r>
                    </a:p>
                    <a:p>
                      <a:r>
                        <a:rPr lang="en-US" sz="1500" dirty="0"/>
                        <a:t>• Activities appear to duplicate services already provided in targeted community.</a:t>
                      </a:r>
                    </a:p>
                  </a:txBody>
                  <a:tcPr marL="106774" marR="106774" marT="53387" marB="53387"/>
                </a:tc>
                <a:extLst>
                  <a:ext uri="{0D108BD9-81ED-4DB2-BD59-A6C34878D82A}">
                    <a16:rowId xmlns:a16="http://schemas.microsoft.com/office/drawing/2014/main" val="3551893218"/>
                  </a:ext>
                </a:extLst>
              </a:tr>
            </a:tbl>
          </a:graphicData>
        </a:graphic>
      </p:graphicFrame>
    </p:spTree>
    <p:extLst>
      <p:ext uri="{BB962C8B-B14F-4D97-AF65-F5344CB8AC3E}">
        <p14:creationId xmlns:p14="http://schemas.microsoft.com/office/powerpoint/2010/main" val="25873071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CCD89DF-A084-43AD-9824-83BBBFC81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42DB508-57AC-4491-A95B-0A00DE2608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11767E27-DCFE-4AA0-B1A2-E019108D7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10437812" cy="1368198"/>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3390811-E40C-84C7-FD41-E69863CE395B}"/>
              </a:ext>
            </a:extLst>
          </p:cNvPr>
          <p:cNvSpPr>
            <a:spLocks noGrp="1"/>
          </p:cNvSpPr>
          <p:nvPr>
            <p:ph type="title"/>
          </p:nvPr>
        </p:nvSpPr>
        <p:spPr>
          <a:xfrm>
            <a:off x="680321" y="753228"/>
            <a:ext cx="9613861" cy="1080938"/>
          </a:xfrm>
        </p:spPr>
        <p:txBody>
          <a:bodyPr>
            <a:normAutofit/>
          </a:bodyPr>
          <a:lstStyle/>
          <a:p>
            <a:r>
              <a:rPr lang="en-US" dirty="0"/>
              <a:t>Goals &amp; Objectives (10 points)</a:t>
            </a:r>
          </a:p>
        </p:txBody>
      </p:sp>
      <p:sp>
        <p:nvSpPr>
          <p:cNvPr id="15" name="Rectangle 14">
            <a:extLst>
              <a:ext uri="{FF2B5EF4-FFF2-40B4-BE49-F238E27FC236}">
                <a16:creationId xmlns:a16="http://schemas.microsoft.com/office/drawing/2014/main" id="{1C61BEF9-DC90-4AC9-8E25-ED5509D7A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D64306F4-D304-4F4E-9B08-A8036AF821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2116667"/>
            <a:ext cx="10439400" cy="3793206"/>
          </a:xfrm>
          <a:prstGeom prst="rect">
            <a:avLst/>
          </a:prstGeom>
          <a:solidFill>
            <a:schemeClr val="bg1">
              <a:lumMod val="95000"/>
              <a:lumOff val="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9" name="Picture 18">
            <a:extLst>
              <a:ext uri="{FF2B5EF4-FFF2-40B4-BE49-F238E27FC236}">
                <a16:creationId xmlns:a16="http://schemas.microsoft.com/office/drawing/2014/main" id="{8FACC571-ABDB-4C1F-8A8B-53E362E113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21" name="Picture 20">
            <a:extLst>
              <a:ext uri="{FF2B5EF4-FFF2-40B4-BE49-F238E27FC236}">
                <a16:creationId xmlns:a16="http://schemas.microsoft.com/office/drawing/2014/main" id="{F486E5BD-1557-41D9-A119-D5F62647ABB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graphicFrame>
        <p:nvGraphicFramePr>
          <p:cNvPr id="4" name="Table 4">
            <a:extLst>
              <a:ext uri="{FF2B5EF4-FFF2-40B4-BE49-F238E27FC236}">
                <a16:creationId xmlns:a16="http://schemas.microsoft.com/office/drawing/2014/main" id="{8B523318-3059-915B-30B6-EB1CBE8CD915}"/>
              </a:ext>
            </a:extLst>
          </p:cNvPr>
          <p:cNvGraphicFramePr>
            <a:graphicFrameLocks noGrp="1"/>
          </p:cNvGraphicFramePr>
          <p:nvPr>
            <p:ph idx="1"/>
            <p:extLst>
              <p:ext uri="{D42A27DB-BD31-4B8C-83A1-F6EECF244321}">
                <p14:modId xmlns:p14="http://schemas.microsoft.com/office/powerpoint/2010/main" val="2556623705"/>
              </p:ext>
            </p:extLst>
          </p:nvPr>
        </p:nvGraphicFramePr>
        <p:xfrm>
          <a:off x="258618" y="2291405"/>
          <a:ext cx="9938327" cy="3425904"/>
        </p:xfrm>
        <a:graphic>
          <a:graphicData uri="http://schemas.openxmlformats.org/drawingml/2006/table">
            <a:tbl>
              <a:tblPr firstRow="1" bandRow="1">
                <a:tableStyleId>{5C22544A-7EE6-4342-B048-85BDC9FD1C3A}</a:tableStyleId>
              </a:tblPr>
              <a:tblGrid>
                <a:gridCol w="3202273">
                  <a:extLst>
                    <a:ext uri="{9D8B030D-6E8A-4147-A177-3AD203B41FA5}">
                      <a16:colId xmlns:a16="http://schemas.microsoft.com/office/drawing/2014/main" val="2245175870"/>
                    </a:ext>
                  </a:extLst>
                </a:gridCol>
                <a:gridCol w="3386994">
                  <a:extLst>
                    <a:ext uri="{9D8B030D-6E8A-4147-A177-3AD203B41FA5}">
                      <a16:colId xmlns:a16="http://schemas.microsoft.com/office/drawing/2014/main" val="4017081424"/>
                    </a:ext>
                  </a:extLst>
                </a:gridCol>
                <a:gridCol w="3349060">
                  <a:extLst>
                    <a:ext uri="{9D8B030D-6E8A-4147-A177-3AD203B41FA5}">
                      <a16:colId xmlns:a16="http://schemas.microsoft.com/office/drawing/2014/main" val="830024912"/>
                    </a:ext>
                  </a:extLst>
                </a:gridCol>
              </a:tblGrid>
              <a:tr h="639963">
                <a:tc>
                  <a:txBody>
                    <a:bodyPr/>
                    <a:lstStyle/>
                    <a:p>
                      <a:pPr algn="ctr"/>
                      <a:r>
                        <a:rPr lang="en-US" sz="1500" dirty="0"/>
                        <a:t>Strong </a:t>
                      </a:r>
                    </a:p>
                    <a:p>
                      <a:pPr algn="ctr"/>
                      <a:r>
                        <a:rPr lang="en-US" sz="1500" dirty="0"/>
                        <a:t>(10-8 points)</a:t>
                      </a:r>
                    </a:p>
                  </a:txBody>
                  <a:tcPr marL="106774" marR="106774" marT="53387" marB="53387"/>
                </a:tc>
                <a:tc>
                  <a:txBody>
                    <a:bodyPr/>
                    <a:lstStyle/>
                    <a:p>
                      <a:pPr algn="ctr"/>
                      <a:r>
                        <a:rPr lang="en-US" sz="1500" dirty="0"/>
                        <a:t>Moderate </a:t>
                      </a:r>
                    </a:p>
                    <a:p>
                      <a:pPr algn="ctr"/>
                      <a:r>
                        <a:rPr lang="en-US" sz="1500" dirty="0"/>
                        <a:t>(7-5 points)</a:t>
                      </a:r>
                    </a:p>
                  </a:txBody>
                  <a:tcPr marL="106774" marR="106774" marT="53387" marB="53387"/>
                </a:tc>
                <a:tc>
                  <a:txBody>
                    <a:bodyPr/>
                    <a:lstStyle/>
                    <a:p>
                      <a:pPr algn="ctr"/>
                      <a:r>
                        <a:rPr lang="en-US" sz="1500" dirty="0"/>
                        <a:t>Weak </a:t>
                      </a:r>
                    </a:p>
                    <a:p>
                      <a:pPr algn="ctr"/>
                      <a:r>
                        <a:rPr lang="en-US" sz="1500" dirty="0"/>
                        <a:t>(4-0 points)</a:t>
                      </a:r>
                    </a:p>
                  </a:txBody>
                  <a:tcPr marL="106774" marR="106774" marT="53387" marB="53387"/>
                </a:tc>
                <a:extLst>
                  <a:ext uri="{0D108BD9-81ED-4DB2-BD59-A6C34878D82A}">
                    <a16:rowId xmlns:a16="http://schemas.microsoft.com/office/drawing/2014/main" val="1387484104"/>
                  </a:ext>
                </a:extLst>
              </a:tr>
              <a:tr h="2785941">
                <a:tc>
                  <a:txBody>
                    <a:bodyPr/>
                    <a:lstStyle/>
                    <a:p>
                      <a:r>
                        <a:rPr lang="en-US" sz="1500" dirty="0"/>
                        <a:t>• Goals &amp; Objectives are clearly reflective of the project's activities.</a:t>
                      </a:r>
                    </a:p>
                    <a:p>
                      <a:r>
                        <a:rPr lang="en-US" sz="1500" dirty="0"/>
                        <a:t>• Objectives are S.M.A.R.T (Specific, Measurable, Attainable, Relevant, &amp; Timely).</a:t>
                      </a:r>
                    </a:p>
                    <a:p>
                      <a:r>
                        <a:rPr lang="en-US" sz="1500" dirty="0"/>
                        <a:t>• Measurements detail how objectives will be met.</a:t>
                      </a:r>
                    </a:p>
                  </a:txBody>
                  <a:tcPr marL="106774" marR="106774" marT="53387" marB="53387"/>
                </a:tc>
                <a:tc>
                  <a:txBody>
                    <a:bodyPr/>
                    <a:lstStyle/>
                    <a:p>
                      <a:r>
                        <a:rPr lang="en-US" sz="1500" dirty="0"/>
                        <a:t>• Goals &amp; Objectives are reflective of the project's activities.</a:t>
                      </a:r>
                    </a:p>
                    <a:p>
                      <a:r>
                        <a:rPr lang="en-US" sz="1500" dirty="0"/>
                        <a:t>• Objectives are missing one or more of the S.M.A.R.T (Specific, Measurable, Attainable, Relevant, &amp; Timely) descriptions.</a:t>
                      </a:r>
                    </a:p>
                    <a:p>
                      <a:r>
                        <a:rPr lang="en-US" sz="1500" dirty="0"/>
                        <a:t>• Measurements do not detail how objective will be met.</a:t>
                      </a:r>
                    </a:p>
                  </a:txBody>
                  <a:tcPr marL="106774" marR="106774" marT="53387" marB="53387"/>
                </a:tc>
                <a:tc>
                  <a:txBody>
                    <a:bodyPr/>
                    <a:lstStyle/>
                    <a:p>
                      <a:r>
                        <a:rPr lang="en-US" sz="1500" dirty="0"/>
                        <a:t>• Goals &amp; Objectives are not reflective of project's activities.</a:t>
                      </a:r>
                    </a:p>
                    <a:p>
                      <a:r>
                        <a:rPr lang="en-US" sz="1500" dirty="0"/>
                        <a:t>• Objectives are not S.M.A.R.T (Specific, Measurable, Attainable, Relevant, &amp; Timely).</a:t>
                      </a:r>
                    </a:p>
                    <a:p>
                      <a:r>
                        <a:rPr lang="en-US" sz="1500" dirty="0"/>
                        <a:t>•Measurements not provided.</a:t>
                      </a:r>
                    </a:p>
                  </a:txBody>
                  <a:tcPr marL="106774" marR="106774" marT="53387" marB="53387"/>
                </a:tc>
                <a:extLst>
                  <a:ext uri="{0D108BD9-81ED-4DB2-BD59-A6C34878D82A}">
                    <a16:rowId xmlns:a16="http://schemas.microsoft.com/office/drawing/2014/main" val="3551893218"/>
                  </a:ext>
                </a:extLst>
              </a:tr>
            </a:tbl>
          </a:graphicData>
        </a:graphic>
      </p:graphicFrame>
    </p:spTree>
    <p:extLst>
      <p:ext uri="{BB962C8B-B14F-4D97-AF65-F5344CB8AC3E}">
        <p14:creationId xmlns:p14="http://schemas.microsoft.com/office/powerpoint/2010/main" val="32158409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CCD89DF-A084-43AD-9824-83BBBFC81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42DB508-57AC-4491-A95B-0A00DE2608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11767E27-DCFE-4AA0-B1A2-E019108D7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10437812" cy="1368198"/>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3390811-E40C-84C7-FD41-E69863CE395B}"/>
              </a:ext>
            </a:extLst>
          </p:cNvPr>
          <p:cNvSpPr>
            <a:spLocks noGrp="1"/>
          </p:cNvSpPr>
          <p:nvPr>
            <p:ph type="title"/>
          </p:nvPr>
        </p:nvSpPr>
        <p:spPr>
          <a:xfrm>
            <a:off x="680321" y="753228"/>
            <a:ext cx="9613861" cy="1080938"/>
          </a:xfrm>
        </p:spPr>
        <p:txBody>
          <a:bodyPr>
            <a:normAutofit/>
          </a:bodyPr>
          <a:lstStyle/>
          <a:p>
            <a:r>
              <a:rPr lang="en-US" dirty="0"/>
              <a:t>Evaluation Plan (10 points)</a:t>
            </a:r>
          </a:p>
        </p:txBody>
      </p:sp>
      <p:sp>
        <p:nvSpPr>
          <p:cNvPr id="15" name="Rectangle 14">
            <a:extLst>
              <a:ext uri="{FF2B5EF4-FFF2-40B4-BE49-F238E27FC236}">
                <a16:creationId xmlns:a16="http://schemas.microsoft.com/office/drawing/2014/main" id="{1C61BEF9-DC90-4AC9-8E25-ED5509D7A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D64306F4-D304-4F4E-9B08-A8036AF821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2116667"/>
            <a:ext cx="10439400" cy="3793206"/>
          </a:xfrm>
          <a:prstGeom prst="rect">
            <a:avLst/>
          </a:prstGeom>
          <a:solidFill>
            <a:schemeClr val="bg1">
              <a:lumMod val="95000"/>
              <a:lumOff val="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9" name="Picture 18">
            <a:extLst>
              <a:ext uri="{FF2B5EF4-FFF2-40B4-BE49-F238E27FC236}">
                <a16:creationId xmlns:a16="http://schemas.microsoft.com/office/drawing/2014/main" id="{8FACC571-ABDB-4C1F-8A8B-53E362E113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21" name="Picture 20">
            <a:extLst>
              <a:ext uri="{FF2B5EF4-FFF2-40B4-BE49-F238E27FC236}">
                <a16:creationId xmlns:a16="http://schemas.microsoft.com/office/drawing/2014/main" id="{F486E5BD-1557-41D9-A119-D5F62647ABB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graphicFrame>
        <p:nvGraphicFramePr>
          <p:cNvPr id="4" name="Table 4">
            <a:extLst>
              <a:ext uri="{FF2B5EF4-FFF2-40B4-BE49-F238E27FC236}">
                <a16:creationId xmlns:a16="http://schemas.microsoft.com/office/drawing/2014/main" id="{8B523318-3059-915B-30B6-EB1CBE8CD915}"/>
              </a:ext>
            </a:extLst>
          </p:cNvPr>
          <p:cNvGraphicFramePr>
            <a:graphicFrameLocks noGrp="1"/>
          </p:cNvGraphicFramePr>
          <p:nvPr>
            <p:ph idx="1"/>
            <p:extLst>
              <p:ext uri="{D42A27DB-BD31-4B8C-83A1-F6EECF244321}">
                <p14:modId xmlns:p14="http://schemas.microsoft.com/office/powerpoint/2010/main" val="3803218493"/>
              </p:ext>
            </p:extLst>
          </p:nvPr>
        </p:nvGraphicFramePr>
        <p:xfrm>
          <a:off x="258618" y="2291405"/>
          <a:ext cx="9938327" cy="3425904"/>
        </p:xfrm>
        <a:graphic>
          <a:graphicData uri="http://schemas.openxmlformats.org/drawingml/2006/table">
            <a:tbl>
              <a:tblPr firstRow="1" bandRow="1">
                <a:tableStyleId>{5C22544A-7EE6-4342-B048-85BDC9FD1C3A}</a:tableStyleId>
              </a:tblPr>
              <a:tblGrid>
                <a:gridCol w="3202273">
                  <a:extLst>
                    <a:ext uri="{9D8B030D-6E8A-4147-A177-3AD203B41FA5}">
                      <a16:colId xmlns:a16="http://schemas.microsoft.com/office/drawing/2014/main" val="2245175870"/>
                    </a:ext>
                  </a:extLst>
                </a:gridCol>
                <a:gridCol w="3386994">
                  <a:extLst>
                    <a:ext uri="{9D8B030D-6E8A-4147-A177-3AD203B41FA5}">
                      <a16:colId xmlns:a16="http://schemas.microsoft.com/office/drawing/2014/main" val="4017081424"/>
                    </a:ext>
                  </a:extLst>
                </a:gridCol>
                <a:gridCol w="3349060">
                  <a:extLst>
                    <a:ext uri="{9D8B030D-6E8A-4147-A177-3AD203B41FA5}">
                      <a16:colId xmlns:a16="http://schemas.microsoft.com/office/drawing/2014/main" val="830024912"/>
                    </a:ext>
                  </a:extLst>
                </a:gridCol>
              </a:tblGrid>
              <a:tr h="639963">
                <a:tc>
                  <a:txBody>
                    <a:bodyPr/>
                    <a:lstStyle/>
                    <a:p>
                      <a:pPr algn="ctr"/>
                      <a:r>
                        <a:rPr lang="en-US" sz="1500" dirty="0"/>
                        <a:t>Strong </a:t>
                      </a:r>
                    </a:p>
                    <a:p>
                      <a:pPr algn="ctr"/>
                      <a:r>
                        <a:rPr lang="en-US" sz="1500" dirty="0"/>
                        <a:t>(10-8 points)</a:t>
                      </a:r>
                    </a:p>
                  </a:txBody>
                  <a:tcPr marL="106774" marR="106774" marT="53387" marB="53387"/>
                </a:tc>
                <a:tc>
                  <a:txBody>
                    <a:bodyPr/>
                    <a:lstStyle/>
                    <a:p>
                      <a:pPr algn="ctr"/>
                      <a:r>
                        <a:rPr lang="en-US" sz="1500" dirty="0"/>
                        <a:t>Moderate </a:t>
                      </a:r>
                    </a:p>
                    <a:p>
                      <a:pPr algn="ctr"/>
                      <a:r>
                        <a:rPr lang="en-US" sz="1500" dirty="0"/>
                        <a:t>(7-5 points)</a:t>
                      </a:r>
                    </a:p>
                  </a:txBody>
                  <a:tcPr marL="106774" marR="106774" marT="53387" marB="53387"/>
                </a:tc>
                <a:tc>
                  <a:txBody>
                    <a:bodyPr/>
                    <a:lstStyle/>
                    <a:p>
                      <a:pPr algn="ctr"/>
                      <a:r>
                        <a:rPr lang="en-US" sz="1500" dirty="0"/>
                        <a:t>Weak </a:t>
                      </a:r>
                    </a:p>
                    <a:p>
                      <a:pPr algn="ctr"/>
                      <a:r>
                        <a:rPr lang="en-US" sz="1500" dirty="0"/>
                        <a:t>(4-0 points)</a:t>
                      </a:r>
                    </a:p>
                  </a:txBody>
                  <a:tcPr marL="106774" marR="106774" marT="53387" marB="53387"/>
                </a:tc>
                <a:extLst>
                  <a:ext uri="{0D108BD9-81ED-4DB2-BD59-A6C34878D82A}">
                    <a16:rowId xmlns:a16="http://schemas.microsoft.com/office/drawing/2014/main" val="1387484104"/>
                  </a:ext>
                </a:extLst>
              </a:tr>
              <a:tr h="2785941">
                <a:tc>
                  <a:txBody>
                    <a:bodyPr/>
                    <a:lstStyle/>
                    <a:p>
                      <a:pPr algn="l"/>
                      <a:r>
                        <a:rPr lang="en-US" sz="1500" dirty="0"/>
                        <a:t>• A clear plan to determine the impact of the project is described.</a:t>
                      </a:r>
                    </a:p>
                    <a:p>
                      <a:pPr algn="l"/>
                      <a:r>
                        <a:rPr lang="en-US" sz="1500" dirty="0"/>
                        <a:t>• Evaluation method(s) is/are clearly identified and is/are consistent with the type of data to be gathered.</a:t>
                      </a:r>
                    </a:p>
                  </a:txBody>
                  <a:tcPr marL="106774" marR="106774" marT="53387" marB="53387"/>
                </a:tc>
                <a:tc>
                  <a:txBody>
                    <a:bodyPr/>
                    <a:lstStyle/>
                    <a:p>
                      <a:pPr algn="l"/>
                      <a:r>
                        <a:rPr lang="en-US" sz="1500" dirty="0"/>
                        <a:t>• An evaluation plan is provided.</a:t>
                      </a:r>
                    </a:p>
                    <a:p>
                      <a:pPr algn="l"/>
                      <a:r>
                        <a:rPr lang="en-US" sz="1500" dirty="0"/>
                        <a:t>• Evaluation method(s) identified.</a:t>
                      </a:r>
                    </a:p>
                  </a:txBody>
                  <a:tcPr marL="106774" marR="106774" marT="53387" marB="53387"/>
                </a:tc>
                <a:tc>
                  <a:txBody>
                    <a:bodyPr/>
                    <a:lstStyle/>
                    <a:p>
                      <a:pPr algn="l"/>
                      <a:r>
                        <a:rPr lang="en-US" sz="1500" dirty="0"/>
                        <a:t>• No clear evaluation plan provided.</a:t>
                      </a:r>
                    </a:p>
                    <a:p>
                      <a:pPr algn="l"/>
                      <a:r>
                        <a:rPr lang="en-US" sz="1500" dirty="0"/>
                        <a:t>• No evaluation methods are identified.</a:t>
                      </a:r>
                    </a:p>
                  </a:txBody>
                  <a:tcPr marL="106774" marR="106774" marT="53387" marB="53387"/>
                </a:tc>
                <a:extLst>
                  <a:ext uri="{0D108BD9-81ED-4DB2-BD59-A6C34878D82A}">
                    <a16:rowId xmlns:a16="http://schemas.microsoft.com/office/drawing/2014/main" val="3551893218"/>
                  </a:ext>
                </a:extLst>
              </a:tr>
            </a:tbl>
          </a:graphicData>
        </a:graphic>
      </p:graphicFrame>
    </p:spTree>
    <p:extLst>
      <p:ext uri="{BB962C8B-B14F-4D97-AF65-F5344CB8AC3E}">
        <p14:creationId xmlns:p14="http://schemas.microsoft.com/office/powerpoint/2010/main" val="656598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CDBCB3D0-62EC-4D8A-A9E7-991AF662D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0">
            <a:extLst>
              <a:ext uri="{FF2B5EF4-FFF2-40B4-BE49-F238E27FC236}">
                <a16:creationId xmlns:a16="http://schemas.microsoft.com/office/drawing/2014/main" id="{62C758D7-9BCC-44AD-98FB-A68CA52677F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1" name="Rectangle 12">
            <a:extLst>
              <a:ext uri="{FF2B5EF4-FFF2-40B4-BE49-F238E27FC236}">
                <a16:creationId xmlns:a16="http://schemas.microsoft.com/office/drawing/2014/main" id="{A890917F-0A64-4C0A-91F8-E4F6BE6AB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14">
            <a:extLst>
              <a:ext uri="{FF2B5EF4-FFF2-40B4-BE49-F238E27FC236}">
                <a16:creationId xmlns:a16="http://schemas.microsoft.com/office/drawing/2014/main" id="{938C8E05-3629-4B19-A965-0C926F9DE4F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23" name="Rectangle 16">
            <a:extLst>
              <a:ext uri="{FF2B5EF4-FFF2-40B4-BE49-F238E27FC236}">
                <a16:creationId xmlns:a16="http://schemas.microsoft.com/office/drawing/2014/main" id="{9044F20B-3F79-4BBD-A9B8-33672B6A4A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AEE7329-A63E-48EF-A94F-E75C00C454C3}"/>
              </a:ext>
            </a:extLst>
          </p:cNvPr>
          <p:cNvSpPr>
            <a:spLocks noGrp="1"/>
          </p:cNvSpPr>
          <p:nvPr>
            <p:ph type="title"/>
          </p:nvPr>
        </p:nvSpPr>
        <p:spPr>
          <a:xfrm>
            <a:off x="680321" y="2063262"/>
            <a:ext cx="3739279" cy="2661052"/>
          </a:xfrm>
        </p:spPr>
        <p:txBody>
          <a:bodyPr>
            <a:normAutofit/>
          </a:bodyPr>
          <a:lstStyle/>
          <a:p>
            <a:pPr algn="ctr"/>
            <a:r>
              <a:rPr lang="en-US" sz="4400" dirty="0"/>
              <a:t>Funding Sources</a:t>
            </a:r>
          </a:p>
        </p:txBody>
      </p:sp>
      <p:graphicFrame>
        <p:nvGraphicFramePr>
          <p:cNvPr id="24" name="Content Placeholder 2">
            <a:extLst>
              <a:ext uri="{FF2B5EF4-FFF2-40B4-BE49-F238E27FC236}">
                <a16:creationId xmlns:a16="http://schemas.microsoft.com/office/drawing/2014/main" id="{D4082DDB-3778-BD5A-6A71-83E71040EF0C}"/>
              </a:ext>
            </a:extLst>
          </p:cNvPr>
          <p:cNvGraphicFramePr>
            <a:graphicFrameLocks noGrp="1"/>
          </p:cNvGraphicFramePr>
          <p:nvPr>
            <p:ph idx="1"/>
            <p:extLst>
              <p:ext uri="{D42A27DB-BD31-4B8C-83A1-F6EECF244321}">
                <p14:modId xmlns:p14="http://schemas.microsoft.com/office/powerpoint/2010/main" val="4010020705"/>
              </p:ext>
            </p:extLst>
          </p:nvPr>
        </p:nvGraphicFramePr>
        <p:xfrm>
          <a:off x="5437509" y="777860"/>
          <a:ext cx="5955658" cy="53853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25494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5C18694-F55B-41C0-ABF3-C1D971F99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E3E46CA8-7278-4BA3-AACE-235B5B3B53E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EBF7210C-9BE3-B736-632C-68478E70BF74}"/>
              </a:ext>
            </a:extLst>
          </p:cNvPr>
          <p:cNvSpPr>
            <a:spLocks noGrp="1"/>
          </p:cNvSpPr>
          <p:nvPr>
            <p:ph type="ctrTitle"/>
          </p:nvPr>
        </p:nvSpPr>
        <p:spPr>
          <a:xfrm>
            <a:off x="643467" y="1583097"/>
            <a:ext cx="10905066" cy="3251878"/>
          </a:xfrm>
          <a:effectLst>
            <a:outerShdw blurRad="88900" dist="38100" dir="2700000" algn="tl" rotWithShape="0">
              <a:prstClr val="black">
                <a:alpha val="30000"/>
              </a:prstClr>
            </a:outerShdw>
          </a:effectLst>
        </p:spPr>
        <p:txBody>
          <a:bodyPr>
            <a:normAutofit/>
          </a:bodyPr>
          <a:lstStyle/>
          <a:p>
            <a:pPr algn="ctr"/>
            <a:r>
              <a:rPr lang="en-US" sz="7200" dirty="0"/>
              <a:t>Section 2 - Financial Review </a:t>
            </a:r>
          </a:p>
        </p:txBody>
      </p:sp>
      <p:sp>
        <p:nvSpPr>
          <p:cNvPr id="5" name="Subtitle 4">
            <a:extLst>
              <a:ext uri="{FF2B5EF4-FFF2-40B4-BE49-F238E27FC236}">
                <a16:creationId xmlns:a16="http://schemas.microsoft.com/office/drawing/2014/main" id="{30DFA610-7D44-621F-B9D1-309A7FEB45CE}"/>
              </a:ext>
            </a:extLst>
          </p:cNvPr>
          <p:cNvSpPr>
            <a:spLocks noGrp="1"/>
          </p:cNvSpPr>
          <p:nvPr>
            <p:ph type="subTitle" idx="1"/>
          </p:nvPr>
        </p:nvSpPr>
        <p:spPr>
          <a:xfrm>
            <a:off x="2023933" y="6418072"/>
            <a:ext cx="8144134" cy="439928"/>
          </a:xfrm>
          <a:effectLst>
            <a:outerShdw blurRad="88900" dist="38100" dir="2700000" algn="tl" rotWithShape="0">
              <a:prstClr val="black">
                <a:alpha val="30000"/>
              </a:prstClr>
            </a:outerShdw>
          </a:effectLst>
        </p:spPr>
        <p:txBody>
          <a:bodyPr>
            <a:normAutofit/>
          </a:bodyPr>
          <a:lstStyle/>
          <a:p>
            <a:pPr algn="ctr"/>
            <a:endParaRPr lang="en-US" sz="1600" dirty="0"/>
          </a:p>
        </p:txBody>
      </p:sp>
    </p:spTree>
    <p:extLst>
      <p:ext uri="{BB962C8B-B14F-4D97-AF65-F5344CB8AC3E}">
        <p14:creationId xmlns:p14="http://schemas.microsoft.com/office/powerpoint/2010/main" val="22492512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CCD89DF-A084-43AD-9824-83BBBFC81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42DB508-57AC-4491-A95B-0A00DE2608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11767E27-DCFE-4AA0-B1A2-E019108D7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10437812" cy="1368198"/>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3390811-E40C-84C7-FD41-E69863CE395B}"/>
              </a:ext>
            </a:extLst>
          </p:cNvPr>
          <p:cNvSpPr>
            <a:spLocks noGrp="1"/>
          </p:cNvSpPr>
          <p:nvPr>
            <p:ph type="title"/>
          </p:nvPr>
        </p:nvSpPr>
        <p:spPr>
          <a:xfrm>
            <a:off x="680321" y="753228"/>
            <a:ext cx="9613861" cy="1080938"/>
          </a:xfrm>
        </p:spPr>
        <p:txBody>
          <a:bodyPr>
            <a:normAutofit/>
          </a:bodyPr>
          <a:lstStyle/>
          <a:p>
            <a:r>
              <a:rPr lang="en-US" dirty="0"/>
              <a:t>Budget (40 points)</a:t>
            </a:r>
          </a:p>
        </p:txBody>
      </p:sp>
      <p:sp>
        <p:nvSpPr>
          <p:cNvPr id="15" name="Rectangle 14">
            <a:extLst>
              <a:ext uri="{FF2B5EF4-FFF2-40B4-BE49-F238E27FC236}">
                <a16:creationId xmlns:a16="http://schemas.microsoft.com/office/drawing/2014/main" id="{1C61BEF9-DC90-4AC9-8E25-ED5509D7A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D64306F4-D304-4F4E-9B08-A8036AF821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2116667"/>
            <a:ext cx="10439400" cy="3793206"/>
          </a:xfrm>
          <a:prstGeom prst="rect">
            <a:avLst/>
          </a:prstGeom>
          <a:solidFill>
            <a:schemeClr val="bg1">
              <a:lumMod val="95000"/>
              <a:lumOff val="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9" name="Picture 18">
            <a:extLst>
              <a:ext uri="{FF2B5EF4-FFF2-40B4-BE49-F238E27FC236}">
                <a16:creationId xmlns:a16="http://schemas.microsoft.com/office/drawing/2014/main" id="{8FACC571-ABDB-4C1F-8A8B-53E362E113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21" name="Picture 20">
            <a:extLst>
              <a:ext uri="{FF2B5EF4-FFF2-40B4-BE49-F238E27FC236}">
                <a16:creationId xmlns:a16="http://schemas.microsoft.com/office/drawing/2014/main" id="{F486E5BD-1557-41D9-A119-D5F62647ABB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graphicFrame>
        <p:nvGraphicFramePr>
          <p:cNvPr id="4" name="Table 4">
            <a:extLst>
              <a:ext uri="{FF2B5EF4-FFF2-40B4-BE49-F238E27FC236}">
                <a16:creationId xmlns:a16="http://schemas.microsoft.com/office/drawing/2014/main" id="{8B523318-3059-915B-30B6-EB1CBE8CD915}"/>
              </a:ext>
            </a:extLst>
          </p:cNvPr>
          <p:cNvGraphicFramePr>
            <a:graphicFrameLocks noGrp="1"/>
          </p:cNvGraphicFramePr>
          <p:nvPr>
            <p:ph idx="1"/>
            <p:extLst>
              <p:ext uri="{D42A27DB-BD31-4B8C-83A1-F6EECF244321}">
                <p14:modId xmlns:p14="http://schemas.microsoft.com/office/powerpoint/2010/main" val="2108847714"/>
              </p:ext>
            </p:extLst>
          </p:nvPr>
        </p:nvGraphicFramePr>
        <p:xfrm>
          <a:off x="258618" y="2291405"/>
          <a:ext cx="9938327" cy="3425904"/>
        </p:xfrm>
        <a:graphic>
          <a:graphicData uri="http://schemas.openxmlformats.org/drawingml/2006/table">
            <a:tbl>
              <a:tblPr firstRow="1" bandRow="1">
                <a:tableStyleId>{5C22544A-7EE6-4342-B048-85BDC9FD1C3A}</a:tableStyleId>
              </a:tblPr>
              <a:tblGrid>
                <a:gridCol w="3202273">
                  <a:extLst>
                    <a:ext uri="{9D8B030D-6E8A-4147-A177-3AD203B41FA5}">
                      <a16:colId xmlns:a16="http://schemas.microsoft.com/office/drawing/2014/main" val="2245175870"/>
                    </a:ext>
                  </a:extLst>
                </a:gridCol>
                <a:gridCol w="3386994">
                  <a:extLst>
                    <a:ext uri="{9D8B030D-6E8A-4147-A177-3AD203B41FA5}">
                      <a16:colId xmlns:a16="http://schemas.microsoft.com/office/drawing/2014/main" val="4017081424"/>
                    </a:ext>
                  </a:extLst>
                </a:gridCol>
                <a:gridCol w="3349060">
                  <a:extLst>
                    <a:ext uri="{9D8B030D-6E8A-4147-A177-3AD203B41FA5}">
                      <a16:colId xmlns:a16="http://schemas.microsoft.com/office/drawing/2014/main" val="830024912"/>
                    </a:ext>
                  </a:extLst>
                </a:gridCol>
              </a:tblGrid>
              <a:tr h="639963">
                <a:tc>
                  <a:txBody>
                    <a:bodyPr/>
                    <a:lstStyle/>
                    <a:p>
                      <a:pPr algn="ctr"/>
                      <a:r>
                        <a:rPr lang="en-US" sz="1500" dirty="0"/>
                        <a:t>Strong </a:t>
                      </a:r>
                    </a:p>
                    <a:p>
                      <a:pPr algn="ctr"/>
                      <a:r>
                        <a:rPr lang="en-US" sz="1500" dirty="0"/>
                        <a:t>(40-31 points)</a:t>
                      </a:r>
                    </a:p>
                  </a:txBody>
                  <a:tcPr marL="106774" marR="106774" marT="53387" marB="53387"/>
                </a:tc>
                <a:tc>
                  <a:txBody>
                    <a:bodyPr/>
                    <a:lstStyle/>
                    <a:p>
                      <a:pPr algn="ctr"/>
                      <a:r>
                        <a:rPr lang="en-US" sz="1500" dirty="0"/>
                        <a:t>Moderate </a:t>
                      </a:r>
                    </a:p>
                    <a:p>
                      <a:pPr algn="ctr"/>
                      <a:r>
                        <a:rPr lang="en-US" sz="1500" dirty="0"/>
                        <a:t>(30-20 points)</a:t>
                      </a:r>
                    </a:p>
                  </a:txBody>
                  <a:tcPr marL="106774" marR="106774" marT="53387" marB="53387"/>
                </a:tc>
                <a:tc>
                  <a:txBody>
                    <a:bodyPr/>
                    <a:lstStyle/>
                    <a:p>
                      <a:pPr algn="ctr"/>
                      <a:r>
                        <a:rPr lang="en-US" sz="1500" dirty="0"/>
                        <a:t>Weak </a:t>
                      </a:r>
                    </a:p>
                    <a:p>
                      <a:pPr algn="ctr"/>
                      <a:r>
                        <a:rPr lang="en-US" sz="1500" dirty="0"/>
                        <a:t>(19-0 points)</a:t>
                      </a:r>
                    </a:p>
                  </a:txBody>
                  <a:tcPr marL="106774" marR="106774" marT="53387" marB="53387"/>
                </a:tc>
                <a:extLst>
                  <a:ext uri="{0D108BD9-81ED-4DB2-BD59-A6C34878D82A}">
                    <a16:rowId xmlns:a16="http://schemas.microsoft.com/office/drawing/2014/main" val="1387484104"/>
                  </a:ext>
                </a:extLst>
              </a:tr>
              <a:tr h="2785941">
                <a:tc>
                  <a:txBody>
                    <a:bodyPr/>
                    <a:lstStyle/>
                    <a:p>
                      <a:r>
                        <a:rPr lang="en-US" sz="1500" dirty="0"/>
                        <a:t>• Budget narrative provided and calculations are correct.</a:t>
                      </a:r>
                    </a:p>
                    <a:p>
                      <a:endParaRPr lang="en-US" sz="1500" dirty="0"/>
                    </a:p>
                    <a:p>
                      <a:r>
                        <a:rPr lang="en-US" sz="1500" dirty="0"/>
                        <a:t>• Budget clearly reflects activities discussed in Project Activities.</a:t>
                      </a:r>
                    </a:p>
                    <a:p>
                      <a:endParaRPr lang="en-US" sz="1500" dirty="0"/>
                    </a:p>
                    <a:p>
                      <a:r>
                        <a:rPr lang="en-US" sz="1500" dirty="0"/>
                        <a:t>• Expenses are allowable based on funding source and Request for Application..</a:t>
                      </a:r>
                    </a:p>
                  </a:txBody>
                  <a:tcPr marL="106774" marR="106774" marT="53387" marB="53387"/>
                </a:tc>
                <a:tc>
                  <a:txBody>
                    <a:bodyPr/>
                    <a:lstStyle/>
                    <a:p>
                      <a:r>
                        <a:rPr lang="en-US" sz="1500" dirty="0"/>
                        <a:t>• Budget narrative provided for most expenses and calculations have no major errors.</a:t>
                      </a:r>
                    </a:p>
                    <a:p>
                      <a:r>
                        <a:rPr lang="en-US" sz="1500" dirty="0"/>
                        <a:t>• Budget narrative reflects most activities discussed in Project Activities.</a:t>
                      </a:r>
                    </a:p>
                    <a:p>
                      <a:r>
                        <a:rPr lang="en-US" sz="1500" dirty="0"/>
                        <a:t>• Most expenses are allowable based on funding source and Request for Application. Minor questions concerning some line items.</a:t>
                      </a:r>
                    </a:p>
                  </a:txBody>
                  <a:tcPr marL="106774" marR="106774" marT="53387" marB="53387"/>
                </a:tc>
                <a:tc>
                  <a:txBody>
                    <a:bodyPr/>
                    <a:lstStyle/>
                    <a:p>
                      <a:r>
                        <a:rPr lang="en-US" sz="1500" dirty="0"/>
                        <a:t>• Budget narrative calculations are incorrect or not included. </a:t>
                      </a:r>
                    </a:p>
                    <a:p>
                      <a:endParaRPr lang="en-US" sz="1500" dirty="0"/>
                    </a:p>
                    <a:p>
                      <a:r>
                        <a:rPr lang="en-US" sz="1500" dirty="0"/>
                        <a:t>• Budget is not reflective of what was discussed in Project Activities. </a:t>
                      </a:r>
                    </a:p>
                    <a:p>
                      <a:endParaRPr lang="en-US" sz="1500" dirty="0"/>
                    </a:p>
                    <a:p>
                      <a:r>
                        <a:rPr lang="en-US" sz="1500" dirty="0"/>
                        <a:t>• Expenses are not allowed based on funding source and Request for </a:t>
                      </a:r>
                      <a:r>
                        <a:rPr lang="en-US" sz="1500" dirty="0" err="1"/>
                        <a:t>Applicaton</a:t>
                      </a:r>
                      <a:r>
                        <a:rPr lang="en-US" sz="1500" dirty="0"/>
                        <a:t>.</a:t>
                      </a:r>
                    </a:p>
                    <a:p>
                      <a:endParaRPr lang="en-US" sz="1500" dirty="0"/>
                    </a:p>
                  </a:txBody>
                  <a:tcPr marL="106774" marR="106774" marT="53387" marB="53387"/>
                </a:tc>
                <a:extLst>
                  <a:ext uri="{0D108BD9-81ED-4DB2-BD59-A6C34878D82A}">
                    <a16:rowId xmlns:a16="http://schemas.microsoft.com/office/drawing/2014/main" val="3551893218"/>
                  </a:ext>
                </a:extLst>
              </a:tr>
            </a:tbl>
          </a:graphicData>
        </a:graphic>
      </p:graphicFrame>
    </p:spTree>
    <p:extLst>
      <p:ext uri="{BB962C8B-B14F-4D97-AF65-F5344CB8AC3E}">
        <p14:creationId xmlns:p14="http://schemas.microsoft.com/office/powerpoint/2010/main" val="155697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CCD89DF-A084-43AD-9824-83BBBFC81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42DB508-57AC-4491-A95B-0A00DE2608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11767E27-DCFE-4AA0-B1A2-E019108D7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10437812" cy="1368198"/>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3390811-E40C-84C7-FD41-E69863CE395B}"/>
              </a:ext>
            </a:extLst>
          </p:cNvPr>
          <p:cNvSpPr>
            <a:spLocks noGrp="1"/>
          </p:cNvSpPr>
          <p:nvPr>
            <p:ph type="title"/>
          </p:nvPr>
        </p:nvSpPr>
        <p:spPr>
          <a:xfrm>
            <a:off x="680321" y="753228"/>
            <a:ext cx="9613861" cy="1080938"/>
          </a:xfrm>
        </p:spPr>
        <p:txBody>
          <a:bodyPr>
            <a:normAutofit/>
          </a:bodyPr>
          <a:lstStyle/>
          <a:p>
            <a:r>
              <a:rPr lang="en-US" dirty="0"/>
              <a:t>Sustainability Plan (20 points)</a:t>
            </a:r>
          </a:p>
        </p:txBody>
      </p:sp>
      <p:sp>
        <p:nvSpPr>
          <p:cNvPr id="15" name="Rectangle 14">
            <a:extLst>
              <a:ext uri="{FF2B5EF4-FFF2-40B4-BE49-F238E27FC236}">
                <a16:creationId xmlns:a16="http://schemas.microsoft.com/office/drawing/2014/main" id="{1C61BEF9-DC90-4AC9-8E25-ED5509D7A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D64306F4-D304-4F4E-9B08-A8036AF821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2116667"/>
            <a:ext cx="10439400" cy="3793206"/>
          </a:xfrm>
          <a:prstGeom prst="rect">
            <a:avLst/>
          </a:prstGeom>
          <a:solidFill>
            <a:schemeClr val="bg1">
              <a:lumMod val="95000"/>
              <a:lumOff val="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9" name="Picture 18">
            <a:extLst>
              <a:ext uri="{FF2B5EF4-FFF2-40B4-BE49-F238E27FC236}">
                <a16:creationId xmlns:a16="http://schemas.microsoft.com/office/drawing/2014/main" id="{8FACC571-ABDB-4C1F-8A8B-53E362E113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21" name="Picture 20">
            <a:extLst>
              <a:ext uri="{FF2B5EF4-FFF2-40B4-BE49-F238E27FC236}">
                <a16:creationId xmlns:a16="http://schemas.microsoft.com/office/drawing/2014/main" id="{F486E5BD-1557-41D9-A119-D5F62647ABB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graphicFrame>
        <p:nvGraphicFramePr>
          <p:cNvPr id="4" name="Table 4">
            <a:extLst>
              <a:ext uri="{FF2B5EF4-FFF2-40B4-BE49-F238E27FC236}">
                <a16:creationId xmlns:a16="http://schemas.microsoft.com/office/drawing/2014/main" id="{8B523318-3059-915B-30B6-EB1CBE8CD915}"/>
              </a:ext>
            </a:extLst>
          </p:cNvPr>
          <p:cNvGraphicFramePr>
            <a:graphicFrameLocks noGrp="1"/>
          </p:cNvGraphicFramePr>
          <p:nvPr>
            <p:ph idx="1"/>
            <p:extLst>
              <p:ext uri="{D42A27DB-BD31-4B8C-83A1-F6EECF244321}">
                <p14:modId xmlns:p14="http://schemas.microsoft.com/office/powerpoint/2010/main" val="469567149"/>
              </p:ext>
            </p:extLst>
          </p:nvPr>
        </p:nvGraphicFramePr>
        <p:xfrm>
          <a:off x="258618" y="2291405"/>
          <a:ext cx="9938327" cy="3425904"/>
        </p:xfrm>
        <a:graphic>
          <a:graphicData uri="http://schemas.openxmlformats.org/drawingml/2006/table">
            <a:tbl>
              <a:tblPr firstRow="1" bandRow="1">
                <a:tableStyleId>{5C22544A-7EE6-4342-B048-85BDC9FD1C3A}</a:tableStyleId>
              </a:tblPr>
              <a:tblGrid>
                <a:gridCol w="3202273">
                  <a:extLst>
                    <a:ext uri="{9D8B030D-6E8A-4147-A177-3AD203B41FA5}">
                      <a16:colId xmlns:a16="http://schemas.microsoft.com/office/drawing/2014/main" val="2245175870"/>
                    </a:ext>
                  </a:extLst>
                </a:gridCol>
                <a:gridCol w="3386994">
                  <a:extLst>
                    <a:ext uri="{9D8B030D-6E8A-4147-A177-3AD203B41FA5}">
                      <a16:colId xmlns:a16="http://schemas.microsoft.com/office/drawing/2014/main" val="4017081424"/>
                    </a:ext>
                  </a:extLst>
                </a:gridCol>
                <a:gridCol w="3349060">
                  <a:extLst>
                    <a:ext uri="{9D8B030D-6E8A-4147-A177-3AD203B41FA5}">
                      <a16:colId xmlns:a16="http://schemas.microsoft.com/office/drawing/2014/main" val="830024912"/>
                    </a:ext>
                  </a:extLst>
                </a:gridCol>
              </a:tblGrid>
              <a:tr h="639963">
                <a:tc>
                  <a:txBody>
                    <a:bodyPr/>
                    <a:lstStyle/>
                    <a:p>
                      <a:pPr algn="ctr"/>
                      <a:r>
                        <a:rPr lang="en-US" sz="1500" dirty="0"/>
                        <a:t>Strong </a:t>
                      </a:r>
                    </a:p>
                    <a:p>
                      <a:pPr algn="ctr"/>
                      <a:r>
                        <a:rPr lang="en-US" sz="1500" dirty="0"/>
                        <a:t>(20-15 points)</a:t>
                      </a:r>
                    </a:p>
                  </a:txBody>
                  <a:tcPr marL="106774" marR="106774" marT="53387" marB="53387"/>
                </a:tc>
                <a:tc>
                  <a:txBody>
                    <a:bodyPr/>
                    <a:lstStyle/>
                    <a:p>
                      <a:pPr algn="ctr"/>
                      <a:r>
                        <a:rPr lang="en-US" sz="1500" dirty="0"/>
                        <a:t>Moderate </a:t>
                      </a:r>
                    </a:p>
                    <a:p>
                      <a:pPr algn="ctr"/>
                      <a:r>
                        <a:rPr lang="en-US" sz="1500" dirty="0"/>
                        <a:t>(14-9 points)</a:t>
                      </a:r>
                    </a:p>
                  </a:txBody>
                  <a:tcPr marL="106774" marR="106774" marT="53387" marB="53387"/>
                </a:tc>
                <a:tc>
                  <a:txBody>
                    <a:bodyPr/>
                    <a:lstStyle/>
                    <a:p>
                      <a:pPr algn="ctr"/>
                      <a:r>
                        <a:rPr lang="en-US" sz="1500" dirty="0"/>
                        <a:t>Weak </a:t>
                      </a:r>
                    </a:p>
                    <a:p>
                      <a:pPr algn="ctr"/>
                      <a:r>
                        <a:rPr lang="en-US" sz="1500" dirty="0"/>
                        <a:t>(8-0 points)</a:t>
                      </a:r>
                    </a:p>
                  </a:txBody>
                  <a:tcPr marL="106774" marR="106774" marT="53387" marB="53387"/>
                </a:tc>
                <a:extLst>
                  <a:ext uri="{0D108BD9-81ED-4DB2-BD59-A6C34878D82A}">
                    <a16:rowId xmlns:a16="http://schemas.microsoft.com/office/drawing/2014/main" val="1387484104"/>
                  </a:ext>
                </a:extLst>
              </a:tr>
              <a:tr h="2785941">
                <a:tc>
                  <a:txBody>
                    <a:bodyPr/>
                    <a:lstStyle/>
                    <a:p>
                      <a:r>
                        <a:rPr lang="en-US" sz="1500" dirty="0"/>
                        <a:t>•  Applicant has a clear plan for how program services will continue without federal funding.</a:t>
                      </a:r>
                    </a:p>
                    <a:p>
                      <a:endParaRPr lang="en-US" sz="1500" dirty="0"/>
                    </a:p>
                    <a:p>
                      <a:r>
                        <a:rPr lang="en-US" sz="1500" dirty="0"/>
                        <a:t>• Applicant has discussed its ability to raise funds outside of federal funding.</a:t>
                      </a:r>
                    </a:p>
                  </a:txBody>
                  <a:tcPr marL="106774" marR="106774" marT="53387" marB="53387"/>
                </a:tc>
                <a:tc>
                  <a:txBody>
                    <a:bodyPr/>
                    <a:lstStyle/>
                    <a:p>
                      <a:r>
                        <a:rPr lang="en-US" sz="1500" dirty="0"/>
                        <a:t>• Applicant discusses plan for continuing program services without federal funding.</a:t>
                      </a:r>
                    </a:p>
                    <a:p>
                      <a:endParaRPr lang="en-US" sz="1500" dirty="0"/>
                    </a:p>
                    <a:p>
                      <a:r>
                        <a:rPr lang="en-US" sz="1500" dirty="0"/>
                        <a:t>• Applicant's ability to raise funds outside of federal funding is limited.</a:t>
                      </a:r>
                    </a:p>
                  </a:txBody>
                  <a:tcPr marL="106774" marR="106774" marT="53387" marB="53387"/>
                </a:tc>
                <a:tc>
                  <a:txBody>
                    <a:bodyPr/>
                    <a:lstStyle/>
                    <a:p>
                      <a:r>
                        <a:rPr lang="en-US" sz="1500" dirty="0"/>
                        <a:t>• Applicant does not demonstrate that it has a plan for how program services will continue without federal funds.</a:t>
                      </a:r>
                    </a:p>
                    <a:p>
                      <a:endParaRPr lang="en-US" sz="1500" dirty="0"/>
                    </a:p>
                    <a:p>
                      <a:r>
                        <a:rPr lang="en-US" sz="1500" dirty="0"/>
                        <a:t>• Applicant has not discussed its ability to raise funds outside of federal funding.</a:t>
                      </a:r>
                    </a:p>
                  </a:txBody>
                  <a:tcPr marL="106774" marR="106774" marT="53387" marB="53387"/>
                </a:tc>
                <a:extLst>
                  <a:ext uri="{0D108BD9-81ED-4DB2-BD59-A6C34878D82A}">
                    <a16:rowId xmlns:a16="http://schemas.microsoft.com/office/drawing/2014/main" val="3551893218"/>
                  </a:ext>
                </a:extLst>
              </a:tr>
            </a:tbl>
          </a:graphicData>
        </a:graphic>
      </p:graphicFrame>
    </p:spTree>
    <p:extLst>
      <p:ext uri="{BB962C8B-B14F-4D97-AF65-F5344CB8AC3E}">
        <p14:creationId xmlns:p14="http://schemas.microsoft.com/office/powerpoint/2010/main" val="12360353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5CCD89DF-A084-43AD-9824-83BBBFC81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47">
            <a:extLst>
              <a:ext uri="{FF2B5EF4-FFF2-40B4-BE49-F238E27FC236}">
                <a16:creationId xmlns:a16="http://schemas.microsoft.com/office/drawing/2014/main" id="{842DB508-57AC-4491-A95B-0A00DE2608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0" name="Rectangle 49">
            <a:extLst>
              <a:ext uri="{FF2B5EF4-FFF2-40B4-BE49-F238E27FC236}">
                <a16:creationId xmlns:a16="http://schemas.microsoft.com/office/drawing/2014/main" id="{11767E27-DCFE-4AA0-B1A2-E019108D7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10437812" cy="1368198"/>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F6FB3FC-A833-4D7D-82E4-0D08905F792D}"/>
              </a:ext>
            </a:extLst>
          </p:cNvPr>
          <p:cNvSpPr>
            <a:spLocks noGrp="1"/>
          </p:cNvSpPr>
          <p:nvPr>
            <p:ph type="title"/>
          </p:nvPr>
        </p:nvSpPr>
        <p:spPr>
          <a:xfrm>
            <a:off x="680321" y="753228"/>
            <a:ext cx="9613861" cy="1080938"/>
          </a:xfrm>
        </p:spPr>
        <p:txBody>
          <a:bodyPr>
            <a:normAutofit/>
          </a:bodyPr>
          <a:lstStyle/>
          <a:p>
            <a:r>
              <a:rPr lang="en-US" dirty="0"/>
              <a:t>Important Dates</a:t>
            </a:r>
          </a:p>
        </p:txBody>
      </p:sp>
      <p:sp>
        <p:nvSpPr>
          <p:cNvPr id="52" name="Rectangle 51">
            <a:extLst>
              <a:ext uri="{FF2B5EF4-FFF2-40B4-BE49-F238E27FC236}">
                <a16:creationId xmlns:a16="http://schemas.microsoft.com/office/drawing/2014/main" id="{1C61BEF9-DC90-4AC9-8E25-ED5509D7A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 name="Rectangle 53">
            <a:extLst>
              <a:ext uri="{FF2B5EF4-FFF2-40B4-BE49-F238E27FC236}">
                <a16:creationId xmlns:a16="http://schemas.microsoft.com/office/drawing/2014/main" id="{D64306F4-D304-4F4E-9B08-A8036AF821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2116667"/>
            <a:ext cx="10439400" cy="3793206"/>
          </a:xfrm>
          <a:prstGeom prst="rect">
            <a:avLst/>
          </a:prstGeom>
          <a:solidFill>
            <a:schemeClr val="bg1">
              <a:lumMod val="95000"/>
              <a:lumOff val="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6" name="Picture 55">
            <a:extLst>
              <a:ext uri="{FF2B5EF4-FFF2-40B4-BE49-F238E27FC236}">
                <a16:creationId xmlns:a16="http://schemas.microsoft.com/office/drawing/2014/main" id="{8FACC571-ABDB-4C1F-8A8B-53E362E113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58" name="Picture 57">
            <a:extLst>
              <a:ext uri="{FF2B5EF4-FFF2-40B4-BE49-F238E27FC236}">
                <a16:creationId xmlns:a16="http://schemas.microsoft.com/office/drawing/2014/main" id="{F486E5BD-1557-41D9-A119-D5F62647ABB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graphicFrame>
        <p:nvGraphicFramePr>
          <p:cNvPr id="26" name="Content Placeholder 2">
            <a:extLst>
              <a:ext uri="{FF2B5EF4-FFF2-40B4-BE49-F238E27FC236}">
                <a16:creationId xmlns:a16="http://schemas.microsoft.com/office/drawing/2014/main" id="{75E572A9-2DF9-776D-529E-AC522A78D958}"/>
              </a:ext>
            </a:extLst>
          </p:cNvPr>
          <p:cNvGraphicFramePr/>
          <p:nvPr>
            <p:extLst>
              <p:ext uri="{D42A27DB-BD31-4B8C-83A1-F6EECF244321}">
                <p14:modId xmlns:p14="http://schemas.microsoft.com/office/powerpoint/2010/main" val="3717230714"/>
              </p:ext>
            </p:extLst>
          </p:nvPr>
        </p:nvGraphicFramePr>
        <p:xfrm>
          <a:off x="71455" y="2113872"/>
          <a:ext cx="10294902" cy="378844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25392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6" grpId="0">
        <p:bldAsOne/>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27" name="Group 14">
            <a:extLst>
              <a:ext uri="{FF2B5EF4-FFF2-40B4-BE49-F238E27FC236}">
                <a16:creationId xmlns:a16="http://schemas.microsoft.com/office/drawing/2014/main" id="{905A9BAA-B344-45D2-838C-73856C4B15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6" name="Rectangle 15">
              <a:extLst>
                <a:ext uri="{FF2B5EF4-FFF2-40B4-BE49-F238E27FC236}">
                  <a16:creationId xmlns:a16="http://schemas.microsoft.com/office/drawing/2014/main" id="{390434AA-4632-440E-9AE7-411396A77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16">
              <a:extLst>
                <a:ext uri="{FF2B5EF4-FFF2-40B4-BE49-F238E27FC236}">
                  <a16:creationId xmlns:a16="http://schemas.microsoft.com/office/drawing/2014/main" id="{D462FD1E-E713-4FD4-8746-671C946723B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8" name="Content Placeholder 7">
            <a:extLst>
              <a:ext uri="{FF2B5EF4-FFF2-40B4-BE49-F238E27FC236}">
                <a16:creationId xmlns:a16="http://schemas.microsoft.com/office/drawing/2014/main" id="{6E3DACAE-428A-1654-5C83-EF6C0893DD1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332" b="86521" l="4674" r="96630">
                        <a14:foregroundMark x1="10978" y1="27074" x2="5761" y2="32143"/>
                        <a14:foregroundMark x1="5761" y1="32143" x2="6196" y2="33871"/>
                        <a14:foregroundMark x1="5761" y1="25806" x2="13478" y2="20968"/>
                        <a14:foregroundMark x1="13478" y1="20968" x2="13696" y2="20968"/>
                        <a14:foregroundMark x1="91196" y1="25346" x2="93478" y2="39401"/>
                        <a14:foregroundMark x1="93478" y1="39401" x2="92065" y2="42512"/>
                        <a14:foregroundMark x1="96739" y1="36521" x2="96739" y2="36521"/>
                        <a14:foregroundMark x1="58043" y1="31567" x2="58043" y2="31567"/>
                        <a14:foregroundMark x1="11522" y1="47465" x2="11522" y2="47465"/>
                        <a14:foregroundMark x1="13696" y1="60945" x2="13696" y2="60945"/>
                        <a14:foregroundMark x1="12609" y1="58065" x2="12609" y2="58065"/>
                        <a14:foregroundMark x1="13478" y1="53571" x2="13478" y2="53571"/>
                        <a14:foregroundMark x1="45217" y1="11751" x2="45217" y2="11751"/>
                        <a14:foregroundMark x1="40435" y1="10138" x2="40435" y2="10138"/>
                        <a14:foregroundMark x1="4674" y1="28226" x2="4674" y2="28226"/>
                        <a14:foregroundMark x1="5217" y1="25922" x2="5217" y2="25922"/>
                        <a14:foregroundMark x1="13913" y1="20161" x2="13913" y2="20161"/>
                        <a14:foregroundMark x1="5652" y1="24885" x2="5652" y2="24885"/>
                        <a14:foregroundMark x1="11739" y1="20276" x2="11739" y2="20276"/>
                        <a14:foregroundMark x1="10978" y1="20507" x2="10978" y2="20507"/>
                        <a14:foregroundMark x1="10652" y1="20737" x2="10652" y2="20737"/>
                        <a14:foregroundMark x1="12609" y1="53802" x2="12609" y2="53802"/>
                        <a14:foregroundMark x1="17826" y1="63940" x2="17826" y2="63940"/>
                        <a14:foregroundMark x1="16630" y1="64171" x2="18804" y2="63825"/>
                        <a14:foregroundMark x1="20326" y1="63364" x2="20326" y2="63364"/>
                        <a14:foregroundMark x1="20978" y1="63710" x2="20978" y2="63710"/>
                        <a14:foregroundMark x1="15870" y1="63940" x2="15870" y2="63940"/>
                        <a14:foregroundMark x1="15435" y1="64171" x2="15435" y2="64171"/>
                        <a14:foregroundMark x1="14891" y1="64171" x2="14891" y2="64171"/>
                        <a14:foregroundMark x1="14565" y1="63940" x2="14565" y2="63940"/>
                        <a14:foregroundMark x1="21630" y1="63594" x2="23043" y2="63479"/>
                        <a14:foregroundMark x1="19565" y1="63825" x2="19565" y2="63825"/>
                        <a14:foregroundMark x1="23587" y1="63364" x2="23587" y2="63364"/>
                        <a14:foregroundMark x1="23587" y1="63364" x2="23587" y2="63364"/>
                        <a14:foregroundMark x1="23370" y1="63364" x2="23370" y2="63364"/>
                        <a14:foregroundMark x1="23587" y1="63249" x2="23587" y2="63249"/>
                        <a14:foregroundMark x1="22935" y1="63479" x2="24130" y2="63364"/>
                        <a14:foregroundMark x1="24130" y1="63134" x2="24130" y2="63134"/>
                        <a14:foregroundMark x1="24130" y1="63364" x2="24130" y2="63364"/>
                        <a14:foregroundMark x1="23587" y1="63479" x2="23587" y2="63479"/>
                        <a14:foregroundMark x1="23478" y1="63479" x2="23478" y2="63479"/>
                        <a14:foregroundMark x1="23478" y1="63710" x2="23478" y2="63710"/>
                        <a14:foregroundMark x1="23478" y1="63710" x2="23478" y2="63710"/>
                        <a14:foregroundMark x1="23478" y1="63710" x2="23478" y2="63710"/>
                        <a14:foregroundMark x1="23587" y1="63479" x2="23587" y2="63479"/>
                        <a14:foregroundMark x1="23587" y1="63594" x2="23587" y2="63594"/>
                        <a14:foregroundMark x1="23478" y1="63710" x2="23478" y2="63710"/>
                        <a14:foregroundMark x1="23261" y1="63594" x2="23261" y2="63594"/>
                        <a14:foregroundMark x1="23478" y1="63710" x2="23478" y2="63710"/>
                        <a14:foregroundMark x1="23370" y1="63594" x2="23370" y2="63594"/>
                        <a14:backgroundMark x1="21848" y1="67396" x2="21848" y2="67396"/>
                        <a14:backgroundMark x1="13478" y1="64401" x2="13478" y2="64401"/>
                        <a14:backgroundMark x1="17826" y1="68203" x2="31413" y2="67396"/>
                        <a14:backgroundMark x1="14348" y1="69240" x2="24783" y2="67742"/>
                        <a14:backgroundMark x1="8370" y1="63825" x2="12283" y2="66705"/>
                        <a14:backgroundMark x1="11087" y1="63594" x2="9891" y2="63479"/>
                        <a14:backgroundMark x1="7717" y1="64055" x2="7717" y2="64055"/>
                        <a14:backgroundMark x1="14239" y1="68203" x2="14239" y2="68203"/>
                        <a14:backgroundMark x1="12174" y1="68203" x2="12174" y2="68203"/>
                        <a14:backgroundMark x1="12935" y1="68203" x2="12935" y2="68203"/>
                        <a14:backgroundMark x1="13043" y1="67742" x2="13043" y2="67742"/>
                        <a14:backgroundMark x1="13043" y1="67627" x2="14130" y2="69009"/>
                        <a14:backgroundMark x1="8370" y1="64747" x2="7283" y2="62212"/>
                        <a14:backgroundMark x1="11739" y1="66705" x2="14239" y2="69124"/>
                        <a14:backgroundMark x1="19348" y1="71659" x2="29130" y2="69700"/>
                        <a14:backgroundMark x1="29130" y1="69700" x2="29239" y2="69700"/>
                        <a14:backgroundMark x1="18587" y1="70968" x2="25761" y2="70276"/>
                        <a14:backgroundMark x1="17391" y1="71659" x2="21413" y2="70737"/>
                        <a14:backgroundMark x1="16196" y1="66935" x2="23152" y2="66129"/>
                        <a14:backgroundMark x1="23152" y1="66129" x2="28587" y2="63825"/>
                        <a14:backgroundMark x1="29891" y1="64516" x2="28804" y2="63940"/>
                        <a14:backgroundMark x1="29783" y1="64631" x2="28370" y2="64401"/>
                        <a14:backgroundMark x1="15870" y1="67166" x2="15761" y2="65668"/>
                        <a14:backgroundMark x1="16630" y1="66590" x2="16630" y2="66590"/>
                        <a14:backgroundMark x1="15109" y1="66590" x2="15109" y2="66590"/>
                        <a14:backgroundMark x1="15109" y1="66475" x2="18043" y2="66244"/>
                        <a14:backgroundMark x1="15978" y1="66705" x2="11630" y2="65668"/>
                        <a14:backgroundMark x1="15652" y1="66129" x2="15652" y2="66129"/>
                        <a14:backgroundMark x1="26087" y1="66705" x2="29022" y2="65899"/>
                        <a14:backgroundMark x1="15109" y1="63479" x2="15109" y2="63479"/>
                        <a14:backgroundMark x1="14348" y1="63940" x2="14348" y2="63940"/>
                        <a14:backgroundMark x1="20978" y1="63940" x2="20978" y2="63940"/>
                        <a14:backgroundMark x1="22065" y1="64055" x2="22065" y2="64055"/>
                        <a14:backgroundMark x1="21630" y1="63940" x2="21630" y2="63940"/>
                        <a14:backgroundMark x1="22283" y1="63825" x2="22283" y2="63825"/>
                        <a14:backgroundMark x1="22283" y1="62442" x2="22283" y2="62442"/>
                        <a14:backgroundMark x1="21848" y1="62788" x2="21848" y2="62788"/>
                        <a14:backgroundMark x1="20978" y1="62788" x2="20978" y2="62788"/>
                        <a14:backgroundMark x1="20000" y1="62788" x2="20000" y2="62788"/>
                        <a14:backgroundMark x1="18587" y1="63018" x2="18587" y2="63018"/>
                        <a14:backgroundMark x1="15870" y1="63364" x2="15870" y2="63364"/>
                        <a14:backgroundMark x1="16739" y1="63479" x2="16739" y2="63479"/>
                        <a14:backgroundMark x1="17500" y1="63364" x2="17500" y2="63364"/>
                        <a14:backgroundMark x1="14565" y1="63710" x2="14565" y2="63710"/>
                        <a14:backgroundMark x1="19130" y1="62788" x2="19130" y2="62788"/>
                        <a14:backgroundMark x1="19457" y1="64171" x2="19457" y2="64171"/>
                        <a14:backgroundMark x1="19565" y1="64171" x2="19565" y2="64171"/>
                        <a14:backgroundMark x1="23478" y1="63710" x2="23478" y2="63710"/>
                        <a14:backgroundMark x1="23587" y1="63594" x2="23587" y2="63594"/>
                        <a14:backgroundMark x1="23261" y1="63594" x2="23261" y2="63594"/>
                        <a14:backgroundMark x1="24239" y1="63594" x2="24239" y2="63594"/>
                      </a14:backgroundRemoval>
                    </a14:imgEffect>
                  </a14:imgLayer>
                </a14:imgProps>
              </a:ext>
            </a:extLst>
          </a:blip>
          <a:srcRect r="5" b="3788"/>
          <a:stretch/>
        </p:blipFill>
        <p:spPr>
          <a:xfrm>
            <a:off x="4746845" y="378701"/>
            <a:ext cx="7552815" cy="6856310"/>
          </a:xfrm>
          <a:prstGeom prst="rect">
            <a:avLst/>
          </a:prstGeom>
          <a:ln>
            <a:noFill/>
          </a:ln>
          <a:effectLst/>
        </p:spPr>
      </p:pic>
      <p:sp>
        <p:nvSpPr>
          <p:cNvPr id="29" name="Rectangle 18">
            <a:extLst>
              <a:ext uri="{FF2B5EF4-FFF2-40B4-BE49-F238E27FC236}">
                <a16:creationId xmlns:a16="http://schemas.microsoft.com/office/drawing/2014/main" id="{78A4CDE5-C7BC-41E1-8A4A-79E024CC09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501856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9C24B63-5E81-4EC8-AE8F-1CD945A3D79E}"/>
              </a:ext>
            </a:extLst>
          </p:cNvPr>
          <p:cNvSpPr>
            <a:spLocks noGrp="1"/>
          </p:cNvSpPr>
          <p:nvPr>
            <p:ph type="title"/>
          </p:nvPr>
        </p:nvSpPr>
        <p:spPr>
          <a:xfrm>
            <a:off x="680322" y="753228"/>
            <a:ext cx="3679028" cy="1080938"/>
          </a:xfrm>
        </p:spPr>
        <p:txBody>
          <a:bodyPr vert="horz" lIns="91440" tIns="45720" rIns="91440" bIns="45720" rtlCol="0">
            <a:normAutofit/>
          </a:bodyPr>
          <a:lstStyle/>
          <a:p>
            <a:r>
              <a:rPr lang="en-US" sz="3200" b="0" i="0" kern="1200">
                <a:latin typeface="+mj-lt"/>
                <a:ea typeface="+mj-ea"/>
                <a:cs typeface="+mj-cs"/>
              </a:rPr>
              <a:t>Questions</a:t>
            </a:r>
          </a:p>
        </p:txBody>
      </p:sp>
      <p:pic>
        <p:nvPicPr>
          <p:cNvPr id="30" name="Picture 20">
            <a:extLst>
              <a:ext uri="{FF2B5EF4-FFF2-40B4-BE49-F238E27FC236}">
                <a16:creationId xmlns:a16="http://schemas.microsoft.com/office/drawing/2014/main" id="{025C7952-5703-489E-8DBD-F2EFAC8EEB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2" y="1970240"/>
            <a:ext cx="5029200" cy="202738"/>
          </a:xfrm>
          <a:prstGeom prst="rect">
            <a:avLst/>
          </a:prstGeom>
        </p:spPr>
      </p:pic>
      <p:sp>
        <p:nvSpPr>
          <p:cNvPr id="31" name="Content Placeholder 11">
            <a:extLst>
              <a:ext uri="{FF2B5EF4-FFF2-40B4-BE49-F238E27FC236}">
                <a16:creationId xmlns:a16="http://schemas.microsoft.com/office/drawing/2014/main" id="{DC9EC753-961A-C5E7-D621-8B6781B8A55A}"/>
              </a:ext>
            </a:extLst>
          </p:cNvPr>
          <p:cNvSpPr>
            <a:spLocks noGrp="1"/>
          </p:cNvSpPr>
          <p:nvPr>
            <p:ph idx="1"/>
          </p:nvPr>
        </p:nvSpPr>
        <p:spPr>
          <a:xfrm>
            <a:off x="680322" y="2423179"/>
            <a:ext cx="3581635" cy="3599316"/>
          </a:xfrm>
        </p:spPr>
        <p:txBody>
          <a:bodyPr>
            <a:normAutofit/>
          </a:bodyPr>
          <a:lstStyle/>
          <a:p>
            <a:endParaRPr lang="en-US" sz="1600" dirty="0"/>
          </a:p>
        </p:txBody>
      </p:sp>
    </p:spTree>
    <p:extLst>
      <p:ext uri="{BB962C8B-B14F-4D97-AF65-F5344CB8AC3E}">
        <p14:creationId xmlns:p14="http://schemas.microsoft.com/office/powerpoint/2010/main" val="34239656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6F96C-530B-4AA4-9733-59546B6A8A3D}"/>
              </a:ext>
            </a:extLst>
          </p:cNvPr>
          <p:cNvSpPr>
            <a:spLocks noGrp="1"/>
          </p:cNvSpPr>
          <p:nvPr>
            <p:ph type="title"/>
          </p:nvPr>
        </p:nvSpPr>
        <p:spPr/>
        <p:txBody>
          <a:bodyPr/>
          <a:lstStyle/>
          <a:p>
            <a:r>
              <a:rPr lang="en-US" dirty="0"/>
              <a:t>Eligible Organizations</a:t>
            </a:r>
          </a:p>
        </p:txBody>
      </p:sp>
      <p:sp>
        <p:nvSpPr>
          <p:cNvPr id="3" name="Content Placeholder 2">
            <a:extLst>
              <a:ext uri="{FF2B5EF4-FFF2-40B4-BE49-F238E27FC236}">
                <a16:creationId xmlns:a16="http://schemas.microsoft.com/office/drawing/2014/main" id="{89622BA6-2B30-4697-849B-340ADA90E98A}"/>
              </a:ext>
            </a:extLst>
          </p:cNvPr>
          <p:cNvSpPr>
            <a:spLocks noGrp="1"/>
          </p:cNvSpPr>
          <p:nvPr>
            <p:ph idx="1"/>
          </p:nvPr>
        </p:nvSpPr>
        <p:spPr>
          <a:xfrm>
            <a:off x="1201137" y="2206335"/>
            <a:ext cx="8761412" cy="4066241"/>
          </a:xfrm>
        </p:spPr>
        <p:txBody>
          <a:bodyPr/>
          <a:lstStyle/>
          <a:p>
            <a:pPr algn="just"/>
            <a:r>
              <a:rPr lang="en-US" altLang="en-US" dirty="0">
                <a:solidFill>
                  <a:schemeClr val="bg1"/>
                </a:solidFill>
                <a:latin typeface="Arial" panose="020B0604020202020204" pitchFamily="34" charset="0"/>
                <a:ea typeface="Times" panose="02020603050405020304" pitchFamily="18" charset="0"/>
                <a:cs typeface="Arial" panose="020B0604020202020204" pitchFamily="34" charset="0"/>
              </a:rPr>
              <a:t>Eligible organizations include those organizations whose sole purpose is to serve crime victims. This includes public and non-profit organizations that have components which offer services to crime victims. Eligible organizations include:</a:t>
            </a:r>
            <a:endParaRPr lang="en-US" dirty="0">
              <a:solidFill>
                <a:schemeClr val="bg1"/>
              </a:solidFill>
            </a:endParaRPr>
          </a:p>
        </p:txBody>
      </p:sp>
      <p:pic>
        <p:nvPicPr>
          <p:cNvPr id="4" name="Picture 9">
            <a:extLst>
              <a:ext uri="{FF2B5EF4-FFF2-40B4-BE49-F238E27FC236}">
                <a16:creationId xmlns:a16="http://schemas.microsoft.com/office/drawing/2014/main" id="{9B429A2F-BDB7-4D44-95B1-2601495D0E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7858" y="3702238"/>
            <a:ext cx="2495550"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10">
            <a:extLst>
              <a:ext uri="{FF2B5EF4-FFF2-40B4-BE49-F238E27FC236}">
                <a16:creationId xmlns:a16="http://schemas.microsoft.com/office/drawing/2014/main" id="{52171CF6-9E0B-455B-BEFA-795182211E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50000"/>
          <a:stretch>
            <a:fillRect/>
          </a:stretch>
        </p:blipFill>
        <p:spPr bwMode="auto">
          <a:xfrm>
            <a:off x="4600669" y="4039157"/>
            <a:ext cx="2314575"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6">
            <a:extLst>
              <a:ext uri="{FF2B5EF4-FFF2-40B4-BE49-F238E27FC236}">
                <a16:creationId xmlns:a16="http://schemas.microsoft.com/office/drawing/2014/main" id="{6D5F9064-9909-4B6B-8145-97384D4CBF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6390" y="3631265"/>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11">
            <a:extLst>
              <a:ext uri="{FF2B5EF4-FFF2-40B4-BE49-F238E27FC236}">
                <a16:creationId xmlns:a16="http://schemas.microsoft.com/office/drawing/2014/main" id="{6997E539-26EC-42D1-ABF4-1A6761E916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28999"/>
          <a:stretch>
            <a:fillRect/>
          </a:stretch>
        </p:blipFill>
        <p:spPr bwMode="auto">
          <a:xfrm>
            <a:off x="1851212" y="5617229"/>
            <a:ext cx="2887663" cy="112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4">
            <a:extLst>
              <a:ext uri="{FF2B5EF4-FFF2-40B4-BE49-F238E27FC236}">
                <a16:creationId xmlns:a16="http://schemas.microsoft.com/office/drawing/2014/main" id="{2D8D1B73-1E31-435B-B54E-57B189DA5C3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86935" y="5555781"/>
            <a:ext cx="3848100"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4996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4B0FA309-807F-4C17-98EF-A3BA7388E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9">
            <a:extLst>
              <a:ext uri="{FF2B5EF4-FFF2-40B4-BE49-F238E27FC236}">
                <a16:creationId xmlns:a16="http://schemas.microsoft.com/office/drawing/2014/main" id="{2642A87B-CAE9-4F8F-B293-28388E45D9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 name="Rectangle 11">
            <a:extLst>
              <a:ext uri="{FF2B5EF4-FFF2-40B4-BE49-F238E27FC236}">
                <a16:creationId xmlns:a16="http://schemas.microsoft.com/office/drawing/2014/main" id="{C8FA1749-B91A-40E7-AD01-0B9C9C6AF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13">
            <a:extLst>
              <a:ext uri="{FF2B5EF4-FFF2-40B4-BE49-F238E27FC236}">
                <a16:creationId xmlns:a16="http://schemas.microsoft.com/office/drawing/2014/main" id="{3B7A934F-FFF7-4353-83D3-4EF66E93EE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22" name="Rectangle 15">
            <a:extLst>
              <a:ext uri="{FF2B5EF4-FFF2-40B4-BE49-F238E27FC236}">
                <a16:creationId xmlns:a16="http://schemas.microsoft.com/office/drawing/2014/main" id="{700676C8-6DE8-47DD-9A23-D42063A12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5C374E2-ADC2-4F37-AE21-6EC0393452E4}"/>
              </a:ext>
            </a:extLst>
          </p:cNvPr>
          <p:cNvSpPr>
            <a:spLocks noGrp="1"/>
          </p:cNvSpPr>
          <p:nvPr>
            <p:ph type="title"/>
          </p:nvPr>
        </p:nvSpPr>
        <p:spPr>
          <a:xfrm>
            <a:off x="680321" y="2063262"/>
            <a:ext cx="3739279" cy="2661052"/>
          </a:xfrm>
        </p:spPr>
        <p:txBody>
          <a:bodyPr>
            <a:normAutofit/>
          </a:bodyPr>
          <a:lstStyle/>
          <a:p>
            <a:pPr algn="ctr"/>
            <a:r>
              <a:rPr lang="en-US" sz="4400" dirty="0">
                <a:solidFill>
                  <a:srgbClr val="FFFFFF"/>
                </a:solidFill>
              </a:rPr>
              <a:t>FVPSA</a:t>
            </a:r>
          </a:p>
        </p:txBody>
      </p:sp>
      <p:sp>
        <p:nvSpPr>
          <p:cNvPr id="3" name="Content Placeholder 2">
            <a:extLst>
              <a:ext uri="{FF2B5EF4-FFF2-40B4-BE49-F238E27FC236}">
                <a16:creationId xmlns:a16="http://schemas.microsoft.com/office/drawing/2014/main" id="{6D85B64B-1BD0-4A61-A9EC-AA3F185F61F6}"/>
              </a:ext>
            </a:extLst>
          </p:cNvPr>
          <p:cNvSpPr>
            <a:spLocks noGrp="1"/>
          </p:cNvSpPr>
          <p:nvPr>
            <p:ph idx="1"/>
          </p:nvPr>
        </p:nvSpPr>
        <p:spPr>
          <a:xfrm>
            <a:off x="5287995" y="661106"/>
            <a:ext cx="6257362" cy="5503101"/>
          </a:xfrm>
        </p:spPr>
        <p:txBody>
          <a:bodyPr anchor="ctr">
            <a:normAutofit/>
          </a:bodyPr>
          <a:lstStyle/>
          <a:p>
            <a:r>
              <a:rPr lang="en-US" sz="2000" dirty="0">
                <a:solidFill>
                  <a:schemeClr val="bg1"/>
                </a:solidFill>
              </a:rPr>
              <a:t>The purpose of FVPSA is to assist in the establishment, maintenance and expansion of projects that:</a:t>
            </a:r>
          </a:p>
          <a:p>
            <a:pPr lvl="1"/>
            <a:r>
              <a:rPr lang="en-US" dirty="0">
                <a:solidFill>
                  <a:schemeClr val="bg1"/>
                </a:solidFill>
              </a:rPr>
              <a:t>Prevent incidences of family violence, domestic violence, and dating violence;</a:t>
            </a:r>
          </a:p>
          <a:p>
            <a:pPr lvl="1"/>
            <a:r>
              <a:rPr lang="en-US" dirty="0">
                <a:solidFill>
                  <a:schemeClr val="bg1"/>
                </a:solidFill>
              </a:rPr>
              <a:t>Provide immediate shelter, supportive services, and access to community-based projects for victims of family violence, domestic violence, or dating violence, and their dependents; and</a:t>
            </a:r>
          </a:p>
          <a:p>
            <a:pPr lvl="1"/>
            <a:r>
              <a:rPr lang="en-US" dirty="0">
                <a:solidFill>
                  <a:schemeClr val="bg1"/>
                </a:solidFill>
              </a:rPr>
              <a:t>Provide specialized services for children exposed to family violence, domestic violence or dating violence including victims who are members of underserved communities.</a:t>
            </a:r>
          </a:p>
          <a:p>
            <a:pPr marL="457200" lvl="1" indent="0">
              <a:buNone/>
            </a:pPr>
            <a:endParaRPr lang="en-US" dirty="0">
              <a:solidFill>
                <a:schemeClr val="bg1"/>
              </a:solidFill>
            </a:endParaRPr>
          </a:p>
          <a:p>
            <a:pPr marL="347663" lvl="1" indent="-347663"/>
            <a:r>
              <a:rPr lang="en-US" dirty="0">
                <a:solidFill>
                  <a:schemeClr val="bg1"/>
                </a:solidFill>
              </a:rPr>
              <a:t>MATCH REQUIREMENT</a:t>
            </a:r>
            <a:r>
              <a:rPr lang="en-US" b="1" dirty="0">
                <a:solidFill>
                  <a:schemeClr val="bg1"/>
                </a:solidFill>
              </a:rPr>
              <a:t>: </a:t>
            </a:r>
            <a:r>
              <a:rPr lang="en-US" dirty="0">
                <a:solidFill>
                  <a:schemeClr val="bg1"/>
                </a:solidFill>
              </a:rPr>
              <a:t>The organization must contribute no less than 20% of the federal portion of the project as match.</a:t>
            </a:r>
            <a:endParaRPr lang="en-US" b="1" dirty="0">
              <a:solidFill>
                <a:schemeClr val="bg1"/>
              </a:solidFill>
            </a:endParaRPr>
          </a:p>
        </p:txBody>
      </p:sp>
      <p:pic>
        <p:nvPicPr>
          <p:cNvPr id="5" name="Picture 4" descr="A group of people dancing&#10;&#10;Description automatically generated with medium confidence">
            <a:extLst>
              <a:ext uri="{FF2B5EF4-FFF2-40B4-BE49-F238E27FC236}">
                <a16:creationId xmlns:a16="http://schemas.microsoft.com/office/drawing/2014/main" id="{9BEA4F37-BF5F-C0D2-535A-8A45B69A1FD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910" b="89790" l="5238" r="96190">
                        <a14:foregroundMark x1="9048" y1="47748" x2="9048" y2="47748"/>
                        <a14:foregroundMark x1="5476" y1="36637" x2="5476" y2="36637"/>
                        <a14:foregroundMark x1="91548" y1="34535" x2="91548" y2="34535"/>
                        <a14:foregroundMark x1="96190" y1="45946" x2="96190" y2="45946"/>
                        <a14:backgroundMark x1="67024" y1="54354" x2="67024" y2="54354"/>
                        <a14:backgroundMark x1="67143" y1="53453" x2="67143" y2="53453"/>
                        <a14:backgroundMark x1="67143" y1="52252" x2="67143" y2="52252"/>
                        <a14:backgroundMark x1="91190" y1="60360" x2="91190" y2="60360"/>
                        <a14:backgroundMark x1="90952" y1="59159" x2="90952" y2="59159"/>
                        <a14:backgroundMark x1="91071" y1="57057" x2="91071" y2="57057"/>
                        <a14:backgroundMark x1="91071" y1="55255" x2="91071" y2="55255"/>
                        <a14:backgroundMark x1="91190" y1="53153" x2="91190" y2="53153"/>
                        <a14:backgroundMark x1="90952" y1="51652" x2="90952" y2="51652"/>
                        <a14:backgroundMark x1="91190" y1="54354" x2="91190" y2="54354"/>
                        <a14:backgroundMark x1="95833" y1="46547" x2="95833" y2="46547"/>
                        <a14:backgroundMark x1="96310" y1="46847" x2="96310" y2="46847"/>
                        <a14:backgroundMark x1="96071" y1="46547" x2="96071" y2="46547"/>
                        <a14:backgroundMark x1="9286" y1="64264" x2="9286" y2="64264"/>
                        <a14:backgroundMark x1="5595" y1="36937" x2="5595" y2="36937"/>
                        <a14:backgroundMark x1="7500" y1="25526" x2="7500" y2="25526"/>
                        <a14:backgroundMark x1="31548" y1="34234" x2="31548" y2="34234"/>
                        <a14:backgroundMark x1="53214" y1="34535" x2="53214" y2="34535"/>
                        <a14:backgroundMark x1="57738" y1="33333" x2="57738" y2="33333"/>
                        <a14:backgroundMark x1="54643" y1="21622" x2="54643" y2="21622"/>
                        <a14:backgroundMark x1="54881" y1="22523" x2="54881" y2="22523"/>
                        <a14:backgroundMark x1="55357" y1="54054" x2="55357" y2="54054"/>
                        <a14:backgroundMark x1="55357" y1="51952" x2="55357" y2="51952"/>
                        <a14:backgroundMark x1="55357" y1="50450" x2="55357" y2="50450"/>
                        <a14:backgroundMark x1="55714" y1="49850" x2="55714" y2="49850"/>
                        <a14:backgroundMark x1="55476" y1="48949" x2="55476" y2="48949"/>
                      </a14:backgroundRemoval>
                    </a14:imgEffect>
                  </a14:imgLayer>
                </a14:imgProps>
              </a:ext>
            </a:extLst>
          </a:blip>
          <a:stretch>
            <a:fillRect/>
          </a:stretch>
        </p:blipFill>
        <p:spPr>
          <a:xfrm>
            <a:off x="-92363" y="-281937"/>
            <a:ext cx="4839854" cy="2851634"/>
          </a:xfrm>
          <a:prstGeom prst="rect">
            <a:avLst/>
          </a:prstGeom>
        </p:spPr>
      </p:pic>
    </p:spTree>
    <p:extLst>
      <p:ext uri="{BB962C8B-B14F-4D97-AF65-F5344CB8AC3E}">
        <p14:creationId xmlns:p14="http://schemas.microsoft.com/office/powerpoint/2010/main" val="2778180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41B5B-BCF8-4098-B0B6-ADC16F3C5302}"/>
              </a:ext>
            </a:extLst>
          </p:cNvPr>
          <p:cNvSpPr>
            <a:spLocks noGrp="1"/>
          </p:cNvSpPr>
          <p:nvPr>
            <p:ph type="title"/>
          </p:nvPr>
        </p:nvSpPr>
        <p:spPr>
          <a:xfrm>
            <a:off x="1154953" y="973668"/>
            <a:ext cx="8761413" cy="992292"/>
          </a:xfrm>
        </p:spPr>
        <p:txBody>
          <a:bodyPr/>
          <a:lstStyle/>
          <a:p>
            <a:pPr algn="ctr"/>
            <a:r>
              <a:rPr lang="en-US" dirty="0"/>
              <a:t>FVPSA Allowable/Unallowable Expenses</a:t>
            </a:r>
          </a:p>
        </p:txBody>
      </p:sp>
      <p:sp>
        <p:nvSpPr>
          <p:cNvPr id="3" name="Content Placeholder 2">
            <a:extLst>
              <a:ext uri="{FF2B5EF4-FFF2-40B4-BE49-F238E27FC236}">
                <a16:creationId xmlns:a16="http://schemas.microsoft.com/office/drawing/2014/main" id="{E4A4BE74-A543-4712-B6F8-68F7E7500364}"/>
              </a:ext>
            </a:extLst>
          </p:cNvPr>
          <p:cNvSpPr>
            <a:spLocks noGrp="1"/>
          </p:cNvSpPr>
          <p:nvPr>
            <p:ph sz="half" idx="1"/>
          </p:nvPr>
        </p:nvSpPr>
        <p:spPr>
          <a:xfrm>
            <a:off x="1154954" y="2603500"/>
            <a:ext cx="4825158" cy="3989324"/>
          </a:xfrm>
        </p:spPr>
        <p:txBody>
          <a:bodyPr>
            <a:normAutofit/>
          </a:bodyPr>
          <a:lstStyle/>
          <a:p>
            <a:r>
              <a:rPr lang="en-US" b="1" dirty="0"/>
              <a:t>ALLOWABLE SERVICES/ACTIVITIES (Not all inclusive)</a:t>
            </a:r>
          </a:p>
          <a:p>
            <a:pPr lvl="1"/>
            <a:r>
              <a:rPr lang="en-US" altLang="en-US" sz="1900" dirty="0">
                <a:latin typeface="Arial" panose="020B0604020202020204" pitchFamily="34" charset="0"/>
                <a:cs typeface="Arial" panose="020B0604020202020204" pitchFamily="34" charset="0"/>
              </a:rPr>
              <a:t>Emergency Shelter Activities</a:t>
            </a:r>
          </a:p>
          <a:p>
            <a:pPr lvl="1"/>
            <a:r>
              <a:rPr lang="en-US" altLang="en-US" sz="1900" dirty="0">
                <a:latin typeface="Arial" panose="020B0604020202020204" pitchFamily="34" charset="0"/>
                <a:cs typeface="Arial" panose="020B0604020202020204" pitchFamily="34" charset="0"/>
              </a:rPr>
              <a:t>Outreach and Prevention Services</a:t>
            </a:r>
          </a:p>
          <a:p>
            <a:pPr lvl="1"/>
            <a:r>
              <a:rPr lang="en-US" altLang="en-US" sz="1900" dirty="0">
                <a:latin typeface="Arial" panose="020B0604020202020204" pitchFamily="34" charset="0"/>
                <a:cs typeface="Arial" panose="020B0604020202020204" pitchFamily="34" charset="0"/>
              </a:rPr>
              <a:t>Employment Training</a:t>
            </a:r>
          </a:p>
          <a:p>
            <a:pPr lvl="1"/>
            <a:r>
              <a:rPr lang="en-US" altLang="en-US" sz="1900" dirty="0">
                <a:latin typeface="Arial" panose="020B0604020202020204" pitchFamily="34" charset="0"/>
                <a:cs typeface="Arial" panose="020B0604020202020204" pitchFamily="34" charset="0"/>
              </a:rPr>
              <a:t>Legal Advocacy</a:t>
            </a:r>
          </a:p>
          <a:p>
            <a:pPr lvl="1"/>
            <a:r>
              <a:rPr lang="en-US" altLang="en-US" sz="1900" dirty="0">
                <a:latin typeface="Arial" panose="020B0604020202020204" pitchFamily="34" charset="0"/>
                <a:cs typeface="Arial" panose="020B0604020202020204" pitchFamily="34" charset="0"/>
              </a:rPr>
              <a:t>Transportation</a:t>
            </a:r>
          </a:p>
          <a:p>
            <a:pPr lvl="1"/>
            <a:r>
              <a:rPr lang="en-US" altLang="en-US" sz="1900" dirty="0">
                <a:latin typeface="Arial" panose="020B0604020202020204" pitchFamily="34" charset="0"/>
                <a:cs typeface="Arial" panose="020B0604020202020204" pitchFamily="34" charset="0"/>
              </a:rPr>
              <a:t>Children’s Counseling and Support Services</a:t>
            </a:r>
          </a:p>
          <a:p>
            <a:endParaRPr lang="en-US" b="1" dirty="0"/>
          </a:p>
        </p:txBody>
      </p:sp>
      <p:sp>
        <p:nvSpPr>
          <p:cNvPr id="4" name="Content Placeholder 3">
            <a:extLst>
              <a:ext uri="{FF2B5EF4-FFF2-40B4-BE49-F238E27FC236}">
                <a16:creationId xmlns:a16="http://schemas.microsoft.com/office/drawing/2014/main" id="{7D233D2F-30F2-43B7-AA6A-7E74AB9C370E}"/>
              </a:ext>
            </a:extLst>
          </p:cNvPr>
          <p:cNvSpPr>
            <a:spLocks noGrp="1"/>
          </p:cNvSpPr>
          <p:nvPr>
            <p:ph sz="half" idx="2"/>
          </p:nvPr>
        </p:nvSpPr>
        <p:spPr>
          <a:xfrm>
            <a:off x="6208712" y="2603500"/>
            <a:ext cx="4825158" cy="3989324"/>
          </a:xfrm>
        </p:spPr>
        <p:txBody>
          <a:bodyPr>
            <a:normAutofit/>
          </a:bodyPr>
          <a:lstStyle/>
          <a:p>
            <a:r>
              <a:rPr lang="en-US" b="1" dirty="0"/>
              <a:t>UNALLOWABLE SERVICES/ACTIVITIES (Not all inclusive)</a:t>
            </a:r>
          </a:p>
          <a:p>
            <a:pPr lvl="1" algn="just"/>
            <a:r>
              <a:rPr lang="en-US" sz="1900" dirty="0"/>
              <a:t>Lobbying</a:t>
            </a:r>
          </a:p>
          <a:p>
            <a:pPr lvl="1" algn="just"/>
            <a:r>
              <a:rPr lang="en-US" sz="1900" dirty="0"/>
              <a:t>Research and Studies</a:t>
            </a:r>
          </a:p>
          <a:p>
            <a:pPr lvl="1" algn="just"/>
            <a:r>
              <a:rPr lang="en-US" sz="1900" dirty="0"/>
              <a:t>Capital Expenses</a:t>
            </a:r>
          </a:p>
          <a:p>
            <a:pPr lvl="1" algn="just"/>
            <a:r>
              <a:rPr lang="en-US" sz="1900" dirty="0"/>
              <a:t>Compensation for Victims of Crime</a:t>
            </a:r>
          </a:p>
          <a:p>
            <a:pPr lvl="1" algn="just"/>
            <a:r>
              <a:rPr lang="en-US" sz="1900" dirty="0"/>
              <a:t>Fundraising</a:t>
            </a:r>
          </a:p>
          <a:p>
            <a:pPr lvl="1" algn="just"/>
            <a:r>
              <a:rPr lang="en-US" sz="1900" dirty="0"/>
              <a:t>Medical Care</a:t>
            </a:r>
          </a:p>
        </p:txBody>
      </p:sp>
    </p:spTree>
    <p:extLst>
      <p:ext uri="{BB962C8B-B14F-4D97-AF65-F5344CB8AC3E}">
        <p14:creationId xmlns:p14="http://schemas.microsoft.com/office/powerpoint/2010/main" val="1942777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 calcmode="lin" valueType="num">
                                      <p:cBhvr additive="base">
                                        <p:cTn id="3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0" end="0"/>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anim calcmode="lin" valueType="num">
                                      <p:cBhvr additive="base">
                                        <p:cTn id="3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1" end="1"/>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 calcmode="lin" valueType="num">
                                      <p:cBhvr additive="base">
                                        <p:cTn id="4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2" end="2"/>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 calcmode="lin" valueType="num">
                                      <p:cBhvr additive="base">
                                        <p:cTn id="4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anim calcmode="lin" valueType="num">
                                      <p:cBhvr additive="base">
                                        <p:cTn id="5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4" end="4"/>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4">
                                            <p:txEl>
                                              <p:pRg st="5" end="5"/>
                                            </p:txEl>
                                          </p:spTgt>
                                        </p:tgtEl>
                                        <p:attrNameLst>
                                          <p:attrName>style.visibility</p:attrName>
                                        </p:attrNameLst>
                                      </p:cBhvr>
                                      <p:to>
                                        <p:strVal val="visible"/>
                                      </p:to>
                                    </p:set>
                                    <p:anim calcmode="lin" valueType="num">
                                      <p:cBhvr additive="base">
                                        <p:cTn id="5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5" end="5"/>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4">
                                            <p:txEl>
                                              <p:pRg st="6" end="6"/>
                                            </p:txEl>
                                          </p:spTgt>
                                        </p:tgtEl>
                                        <p:attrNameLst>
                                          <p:attrName>style.visibility</p:attrName>
                                        </p:attrNameLst>
                                      </p:cBhvr>
                                      <p:to>
                                        <p:strVal val="visible"/>
                                      </p:to>
                                    </p:set>
                                    <p:anim calcmode="lin" valueType="num">
                                      <p:cBhvr additive="base">
                                        <p:cTn id="5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7A865E47-4365-4F21-B8EA-13B2C12BCB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24" name="Rectangle 23">
              <a:extLst>
                <a:ext uri="{FF2B5EF4-FFF2-40B4-BE49-F238E27FC236}">
                  <a16:creationId xmlns:a16="http://schemas.microsoft.com/office/drawing/2014/main" id="{0CE24988-BB27-40E5-A961-9FA7ED0DB9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80BDE80E-ADE0-4E16-8F80-306A15F4D3F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3" name="Content Placeholder 2">
            <a:extLst>
              <a:ext uri="{FF2B5EF4-FFF2-40B4-BE49-F238E27FC236}">
                <a16:creationId xmlns:a16="http://schemas.microsoft.com/office/drawing/2014/main" id="{1451AC9E-D319-482E-892F-1777D7995E81}"/>
              </a:ext>
            </a:extLst>
          </p:cNvPr>
          <p:cNvSpPr>
            <a:spLocks noGrp="1"/>
          </p:cNvSpPr>
          <p:nvPr>
            <p:ph idx="1"/>
          </p:nvPr>
        </p:nvSpPr>
        <p:spPr>
          <a:xfrm>
            <a:off x="680322" y="2121426"/>
            <a:ext cx="5041628" cy="4505877"/>
          </a:xfrm>
        </p:spPr>
        <p:txBody>
          <a:bodyPr>
            <a:noAutofit/>
          </a:bodyPr>
          <a:lstStyle/>
          <a:p>
            <a:pPr>
              <a:defRPr/>
            </a:pPr>
            <a:r>
              <a:rPr lang="en-US" sz="1690" dirty="0">
                <a:latin typeface="Arial" charset="0"/>
                <a:cs typeface="Arial" charset="0"/>
              </a:rPr>
              <a:t>The primary purpose of STOP/VAWA is to develop and strengthen the criminal justice system's response to violence against women and to support and enhance services for victims. </a:t>
            </a:r>
            <a:endParaRPr lang="en-US" sz="1690" b="1" dirty="0">
              <a:latin typeface="Arial" charset="0"/>
              <a:cs typeface="Arial" charset="0"/>
            </a:endParaRPr>
          </a:p>
          <a:p>
            <a:pPr marL="347663" indent="0">
              <a:buNone/>
              <a:defRPr/>
            </a:pPr>
            <a:r>
              <a:rPr lang="en-US" sz="1690" dirty="0">
                <a:latin typeface="Arial" charset="0"/>
                <a:cs typeface="Arial" charset="0"/>
              </a:rPr>
              <a:t>The STOP/VAWA project encourages victim service providers, prosecutors, law enforcement, and the courts to implement coordinated multidisciplinary approaches to address domestic violence, sexual assault, and stalking. </a:t>
            </a:r>
          </a:p>
          <a:p>
            <a:pPr marL="347663" indent="0">
              <a:buNone/>
              <a:defRPr/>
            </a:pPr>
            <a:endParaRPr lang="en-US" sz="1690" dirty="0">
              <a:latin typeface="Arial" charset="0"/>
              <a:cs typeface="Arial" charset="0"/>
            </a:endParaRPr>
          </a:p>
          <a:p>
            <a:pPr>
              <a:defRPr/>
            </a:pPr>
            <a:r>
              <a:rPr lang="en-US" sz="1690" b="1" dirty="0">
                <a:latin typeface="Arial" charset="0"/>
                <a:cs typeface="Arial" charset="0"/>
              </a:rPr>
              <a:t>MATCH REQUIREMENT: </a:t>
            </a:r>
            <a:r>
              <a:rPr lang="en-US" sz="1690" dirty="0">
                <a:latin typeface="Arial" charset="0"/>
                <a:cs typeface="Arial" charset="0"/>
              </a:rPr>
              <a:t>The State of Arkansas requires recipients to provide a 28% match of the Federal portion of the project. If an applicant is funded under the victim services provision or is from the state’s sexual assault and domestic violence coalitions, the match requirement is not required.</a:t>
            </a:r>
            <a:endParaRPr lang="en-US" sz="1690" dirty="0"/>
          </a:p>
        </p:txBody>
      </p:sp>
      <p:pic>
        <p:nvPicPr>
          <p:cNvPr id="6" name="Picture 5" descr="A picture containing text&#10;&#10;Description automatically generated">
            <a:extLst>
              <a:ext uri="{FF2B5EF4-FFF2-40B4-BE49-F238E27FC236}">
                <a16:creationId xmlns:a16="http://schemas.microsoft.com/office/drawing/2014/main" id="{05898AE1-1FCE-4FC5-D0EA-55B95131168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085" b="94935" l="10458" r="87255">
                        <a14:foregroundMark x1="32516" y1="12418" x2="32516" y2="12418"/>
                        <a14:foregroundMark x1="35131" y1="24183" x2="35131" y2="24183"/>
                        <a14:foregroundMark x1="12582" y1="62745" x2="12582" y2="62745"/>
                        <a14:foregroundMark x1="10458" y1="58660" x2="10458" y2="58660"/>
                        <a14:foregroundMark x1="11438" y1="54412" x2="11438" y2="54412"/>
                        <a14:foregroundMark x1="49837" y1="7516" x2="49837" y2="7516"/>
                        <a14:foregroundMark x1="49183" y1="4085" x2="49183" y2="4085"/>
                        <a14:foregroundMark x1="49510" y1="17647" x2="49510" y2="17647"/>
                        <a14:foregroundMark x1="64869" y1="13235" x2="64869" y2="13235"/>
                        <a14:foregroundMark x1="63889" y1="35294" x2="63889" y2="35294"/>
                        <a14:foregroundMark x1="79902" y1="41667" x2="79902" y2="41667"/>
                        <a14:foregroundMark x1="83333" y1="30392" x2="83333" y2="30392"/>
                        <a14:foregroundMark x1="51471" y1="34477" x2="51471" y2="34477"/>
                        <a14:foregroundMark x1="47876" y1="37745" x2="47876" y2="37745"/>
                        <a14:foregroundMark x1="48693" y1="29902" x2="48693" y2="29902"/>
                        <a14:foregroundMark x1="48366" y1="28268" x2="48366" y2="28268"/>
                        <a14:foregroundMark x1="35294" y1="31046" x2="35294" y2="31046"/>
                        <a14:foregroundMark x1="38725" y1="39542" x2="38725" y2="39542"/>
                        <a14:foregroundMark x1="35131" y1="39379" x2="35131" y2="39379"/>
                        <a14:foregroundMark x1="56536" y1="68464" x2="56536" y2="68464"/>
                        <a14:foregroundMark x1="39869" y1="73366" x2="39869" y2="73366"/>
                        <a14:foregroundMark x1="41667" y1="72059" x2="41667" y2="72059"/>
                        <a14:foregroundMark x1="67157" y1="65523" x2="67157" y2="65523"/>
                        <a14:foregroundMark x1="23203" y1="77288" x2="23203" y2="77288"/>
                        <a14:foregroundMark x1="23039" y1="75817" x2="23039" y2="75817"/>
                        <a14:foregroundMark x1="30882" y1="67484" x2="30882" y2="67484"/>
                        <a14:foregroundMark x1="33660" y1="63072" x2="33660" y2="63072"/>
                        <a14:foregroundMark x1="17320" y1="66830" x2="17320" y2="66830"/>
                        <a14:foregroundMark x1="34314" y1="37582" x2="34314" y2="37582"/>
                        <a14:foregroundMark x1="47876" y1="25000" x2="47876" y2="25000"/>
                        <a14:foregroundMark x1="45915" y1="18301" x2="45915" y2="18301"/>
                        <a14:foregroundMark x1="62908" y1="38562" x2="62908" y2="38562"/>
                        <a14:foregroundMark x1="61438" y1="47059" x2="61438" y2="47059"/>
                        <a14:foregroundMark x1="61928" y1="46405" x2="61928" y2="46405"/>
                        <a14:foregroundMark x1="64216" y1="50490" x2="64216" y2="50490"/>
                        <a14:foregroundMark x1="41993" y1="91830" x2="41993" y2="91830"/>
                        <a14:foregroundMark x1="56699" y1="65523" x2="56699" y2="65523"/>
                        <a14:foregroundMark x1="46078" y1="44444" x2="46078" y2="44444"/>
                        <a14:foregroundMark x1="44935" y1="43464" x2="44935" y2="43464"/>
                        <a14:foregroundMark x1="51307" y1="42157" x2="51307" y2="42157"/>
                        <a14:foregroundMark x1="39542" y1="35948" x2="39542" y2="35948"/>
                        <a14:foregroundMark x1="14542" y1="56863" x2="14542" y2="56863"/>
                        <a14:foregroundMark x1="13562" y1="55719" x2="13562" y2="55719"/>
                        <a14:foregroundMark x1="13235" y1="55229" x2="13235" y2="55229"/>
                        <a14:foregroundMark x1="60458" y1="94935" x2="60458" y2="94935"/>
                        <a14:foregroundMark x1="68954" y1="53105" x2="68954" y2="53105"/>
                        <a14:foregroundMark x1="34804" y1="56373" x2="34804" y2="56373"/>
                        <a14:foregroundMark x1="25327" y1="82843" x2="25327" y2="82843"/>
                        <a14:foregroundMark x1="65196" y1="31046" x2="65196" y2="31046"/>
                        <a14:foregroundMark x1="47876" y1="43301" x2="47876" y2="43301"/>
                        <a14:foregroundMark x1="36111" y1="53922" x2="36111" y2="53922"/>
                        <a14:foregroundMark x1="50817" y1="41340" x2="50817" y2="41340"/>
                        <a14:foregroundMark x1="31863" y1="66667" x2="31863" y2="66667"/>
                        <a14:foregroundMark x1="59641" y1="36765" x2="59641" y2="36765"/>
                        <a14:foregroundMark x1="60131" y1="38072" x2="60131" y2="38072"/>
                        <a14:foregroundMark x1="33170" y1="33824" x2="33170" y2="33824"/>
                        <a14:foregroundMark x1="47386" y1="35784" x2="47386" y2="35784"/>
                        <a14:foregroundMark x1="48366" y1="33170" x2="48366" y2="33170"/>
                        <a14:foregroundMark x1="47386" y1="32353" x2="47386" y2="32353"/>
                        <a14:foregroundMark x1="47222" y1="31699" x2="47222" y2="31699"/>
                        <a14:foregroundMark x1="33660" y1="59150" x2="33660" y2="59150"/>
                        <a14:foregroundMark x1="64379" y1="37908" x2="64379" y2="37908"/>
                        <a14:foregroundMark x1="63399" y1="38562" x2="63399" y2="38562"/>
                        <a14:foregroundMark x1="48366" y1="35294" x2="48366" y2="35294"/>
                        <a14:foregroundMark x1="56863" y1="45752" x2="56863" y2="45752"/>
                        <a14:foregroundMark x1="56536" y1="45261" x2="56536" y2="45261"/>
                        <a14:foregroundMark x1="47386" y1="22386" x2="47386" y2="22386"/>
                      </a14:backgroundRemoval>
                    </a14:imgEffect>
                  </a14:imgLayer>
                </a14:imgProps>
              </a:ext>
            </a:extLst>
          </a:blip>
          <a:srcRect l="7287" r="3849" b="1"/>
          <a:stretch/>
        </p:blipFill>
        <p:spPr>
          <a:xfrm>
            <a:off x="6499755" y="0"/>
            <a:ext cx="6092823" cy="6940210"/>
          </a:xfrm>
          <a:prstGeom prst="rect">
            <a:avLst/>
          </a:prstGeom>
          <a:ln>
            <a:noFill/>
          </a:ln>
          <a:effectLst/>
        </p:spPr>
      </p:pic>
      <p:sp>
        <p:nvSpPr>
          <p:cNvPr id="27" name="Rectangle 26">
            <a:extLst>
              <a:ext uri="{FF2B5EF4-FFF2-40B4-BE49-F238E27FC236}">
                <a16:creationId xmlns:a16="http://schemas.microsoft.com/office/drawing/2014/main" id="{13BC1C09-8FD1-4619-B317-E9EED5E55D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E51D6CA-B668-4249-9481-A35114AF245B}"/>
              </a:ext>
            </a:extLst>
          </p:cNvPr>
          <p:cNvSpPr>
            <a:spLocks noGrp="1"/>
          </p:cNvSpPr>
          <p:nvPr>
            <p:ph type="title"/>
          </p:nvPr>
        </p:nvSpPr>
        <p:spPr>
          <a:xfrm>
            <a:off x="680321" y="753228"/>
            <a:ext cx="5041629" cy="1080938"/>
          </a:xfrm>
        </p:spPr>
        <p:txBody>
          <a:bodyPr>
            <a:normAutofit/>
          </a:bodyPr>
          <a:lstStyle/>
          <a:p>
            <a:r>
              <a:rPr lang="en-US"/>
              <a:t>STOP/VAWA</a:t>
            </a:r>
            <a:endParaRPr lang="en-US" dirty="0"/>
          </a:p>
        </p:txBody>
      </p:sp>
      <p:pic>
        <p:nvPicPr>
          <p:cNvPr id="29" name="Picture 28">
            <a:extLst>
              <a:ext uri="{FF2B5EF4-FFF2-40B4-BE49-F238E27FC236}">
                <a16:creationId xmlns:a16="http://schemas.microsoft.com/office/drawing/2014/main" id="{D3143E80-C928-46DB-9299-0BD06348A9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spTree>
    <p:extLst>
      <p:ext uri="{BB962C8B-B14F-4D97-AF65-F5344CB8AC3E}">
        <p14:creationId xmlns:p14="http://schemas.microsoft.com/office/powerpoint/2010/main" val="1560006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4D2FD-A220-4AC6-940F-10389C8667CC}"/>
              </a:ext>
            </a:extLst>
          </p:cNvPr>
          <p:cNvSpPr>
            <a:spLocks noGrp="1"/>
          </p:cNvSpPr>
          <p:nvPr>
            <p:ph type="title"/>
          </p:nvPr>
        </p:nvSpPr>
        <p:spPr/>
        <p:txBody>
          <a:bodyPr/>
          <a:lstStyle/>
          <a:p>
            <a:pPr algn="ctr"/>
            <a:r>
              <a:rPr lang="en-US" dirty="0"/>
              <a:t>STOP Allowable/Unallowable Expenses</a:t>
            </a:r>
          </a:p>
        </p:txBody>
      </p:sp>
      <p:sp>
        <p:nvSpPr>
          <p:cNvPr id="3" name="Content Placeholder 2">
            <a:extLst>
              <a:ext uri="{FF2B5EF4-FFF2-40B4-BE49-F238E27FC236}">
                <a16:creationId xmlns:a16="http://schemas.microsoft.com/office/drawing/2014/main" id="{98682F4C-5C2A-40AD-8366-A7036872E7F3}"/>
              </a:ext>
            </a:extLst>
          </p:cNvPr>
          <p:cNvSpPr>
            <a:spLocks noGrp="1"/>
          </p:cNvSpPr>
          <p:nvPr>
            <p:ph sz="half" idx="1"/>
          </p:nvPr>
        </p:nvSpPr>
        <p:spPr>
          <a:xfrm>
            <a:off x="1154955" y="2336647"/>
            <a:ext cx="4825158" cy="4007612"/>
          </a:xfrm>
        </p:spPr>
        <p:txBody>
          <a:bodyPr/>
          <a:lstStyle/>
          <a:p>
            <a:r>
              <a:rPr lang="en-US" b="1" dirty="0"/>
              <a:t>ALLOWABLE SERVICES/ACTIVITIES (Not all inclusive)</a:t>
            </a:r>
          </a:p>
          <a:p>
            <a:pPr lvl="1"/>
            <a:r>
              <a:rPr lang="en-US" dirty="0"/>
              <a:t>Victim Services</a:t>
            </a:r>
          </a:p>
          <a:p>
            <a:pPr lvl="1"/>
            <a:r>
              <a:rPr lang="en-US" dirty="0"/>
              <a:t>Prosecutorial Services</a:t>
            </a:r>
          </a:p>
          <a:p>
            <a:pPr lvl="1"/>
            <a:r>
              <a:rPr lang="en-US" dirty="0"/>
              <a:t>Law Enforcement</a:t>
            </a:r>
          </a:p>
          <a:p>
            <a:pPr lvl="1"/>
            <a:r>
              <a:rPr lang="en-US" dirty="0"/>
              <a:t>Data Collection Systems</a:t>
            </a:r>
          </a:p>
          <a:p>
            <a:pPr lvl="1"/>
            <a:r>
              <a:rPr lang="en-US" dirty="0"/>
              <a:t>Training</a:t>
            </a:r>
          </a:p>
          <a:p>
            <a:pPr lvl="1"/>
            <a:r>
              <a:rPr lang="en-US" dirty="0"/>
              <a:t>Legal Advocacy</a:t>
            </a:r>
          </a:p>
        </p:txBody>
      </p:sp>
      <p:sp>
        <p:nvSpPr>
          <p:cNvPr id="4" name="Content Placeholder 3">
            <a:extLst>
              <a:ext uri="{FF2B5EF4-FFF2-40B4-BE49-F238E27FC236}">
                <a16:creationId xmlns:a16="http://schemas.microsoft.com/office/drawing/2014/main" id="{923505B9-0C7E-422B-9FFA-D88E87ED862C}"/>
              </a:ext>
            </a:extLst>
          </p:cNvPr>
          <p:cNvSpPr>
            <a:spLocks noGrp="1"/>
          </p:cNvSpPr>
          <p:nvPr>
            <p:ph sz="half" idx="2"/>
          </p:nvPr>
        </p:nvSpPr>
        <p:spPr>
          <a:xfrm>
            <a:off x="6211889" y="2336647"/>
            <a:ext cx="4825159" cy="4172204"/>
          </a:xfrm>
        </p:spPr>
        <p:txBody>
          <a:bodyPr/>
          <a:lstStyle/>
          <a:p>
            <a:r>
              <a:rPr lang="en-US" b="1" dirty="0"/>
              <a:t>UNALLOWABLE SERVICES/ACTIVITIES (Not all inclusive)</a:t>
            </a:r>
          </a:p>
          <a:p>
            <a:pPr lvl="1"/>
            <a:r>
              <a:rPr lang="en-US" dirty="0"/>
              <a:t>Lobbying</a:t>
            </a:r>
          </a:p>
          <a:p>
            <a:pPr lvl="1"/>
            <a:r>
              <a:rPr lang="en-US" dirty="0"/>
              <a:t>Prevention Activities</a:t>
            </a:r>
          </a:p>
          <a:p>
            <a:pPr lvl="1"/>
            <a:r>
              <a:rPr lang="en-US" dirty="0"/>
              <a:t>Projects which may compromise victim safety and undermine offender accountability</a:t>
            </a:r>
          </a:p>
          <a:p>
            <a:pPr lvl="1"/>
            <a:r>
              <a:rPr lang="en-US" dirty="0"/>
              <a:t>Fundraising </a:t>
            </a:r>
          </a:p>
          <a:p>
            <a:pPr lvl="1"/>
            <a:r>
              <a:rPr lang="en-US" dirty="0"/>
              <a:t>Purchase of real property</a:t>
            </a:r>
          </a:p>
          <a:p>
            <a:pPr lvl="1"/>
            <a:r>
              <a:rPr lang="en-US" dirty="0"/>
              <a:t>Renovation projects</a:t>
            </a:r>
          </a:p>
          <a:p>
            <a:pPr lvl="1"/>
            <a:r>
              <a:rPr lang="en-US" dirty="0"/>
              <a:t>Construction</a:t>
            </a:r>
          </a:p>
          <a:p>
            <a:endParaRPr lang="en-US" dirty="0"/>
          </a:p>
        </p:txBody>
      </p:sp>
    </p:spTree>
    <p:extLst>
      <p:ext uri="{BB962C8B-B14F-4D97-AF65-F5344CB8AC3E}">
        <p14:creationId xmlns:p14="http://schemas.microsoft.com/office/powerpoint/2010/main" val="1000239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anim calcmode="lin" valueType="num">
                                      <p:cBhvr>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anim calcmode="lin" valueType="num">
                                      <p:cBhvr>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anim calcmode="lin" valueType="num">
                                      <p:cBhvr>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anim calcmode="lin" valueType="num">
                                      <p:cBhvr>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anim calcmode="lin" valueType="num">
                                      <p:cBhvr>
                                        <p:cTn id="3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5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
                                            <p:txEl>
                                              <p:pRg st="0" end="0"/>
                                            </p:txEl>
                                          </p:spTgt>
                                        </p:tgtEl>
                                        <p:attrNameLst>
                                          <p:attrName>style.visibility</p:attrName>
                                        </p:attrNameLst>
                                      </p:cBhvr>
                                      <p:to>
                                        <p:strVal val="visible"/>
                                      </p:to>
                                    </p:set>
                                    <p:animEffect transition="in" filter="fade">
                                      <p:cBhvr>
                                        <p:cTn id="42" dur="500"/>
                                        <p:tgtEl>
                                          <p:spTgt spid="4">
                                            <p:txEl>
                                              <p:pRg st="0" end="0"/>
                                            </p:txEl>
                                          </p:spTgt>
                                        </p:tgtEl>
                                      </p:cBhvr>
                                    </p:animEffect>
                                    <p:anim calcmode="lin" valueType="num">
                                      <p:cBhvr>
                                        <p:cTn id="4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4" dur="500" fill="hold"/>
                                        <p:tgtEl>
                                          <p:spTgt spid="4">
                                            <p:txEl>
                                              <p:pRg st="0" end="0"/>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4">
                                            <p:txEl>
                                              <p:pRg st="1" end="1"/>
                                            </p:txEl>
                                          </p:spTgt>
                                        </p:tgtEl>
                                        <p:attrNameLst>
                                          <p:attrName>style.visibility</p:attrName>
                                        </p:attrNameLst>
                                      </p:cBhvr>
                                      <p:to>
                                        <p:strVal val="visible"/>
                                      </p:to>
                                    </p:set>
                                    <p:animEffect transition="in" filter="fade">
                                      <p:cBhvr>
                                        <p:cTn id="47" dur="500"/>
                                        <p:tgtEl>
                                          <p:spTgt spid="4">
                                            <p:txEl>
                                              <p:pRg st="1" end="1"/>
                                            </p:txEl>
                                          </p:spTgt>
                                        </p:tgtEl>
                                      </p:cBhvr>
                                    </p:animEffect>
                                    <p:anim calcmode="lin" valueType="num">
                                      <p:cBhvr>
                                        <p:cTn id="4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9" dur="500" fill="hold"/>
                                        <p:tgtEl>
                                          <p:spTgt spid="4">
                                            <p:txEl>
                                              <p:pRg st="1" end="1"/>
                                            </p:txEl>
                                          </p:spTgt>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
                                            <p:txEl>
                                              <p:pRg st="2" end="2"/>
                                            </p:txEl>
                                          </p:spTgt>
                                        </p:tgtEl>
                                        <p:attrNameLst>
                                          <p:attrName>style.visibility</p:attrName>
                                        </p:attrNameLst>
                                      </p:cBhvr>
                                      <p:to>
                                        <p:strVal val="visible"/>
                                      </p:to>
                                    </p:set>
                                    <p:animEffect transition="in" filter="fade">
                                      <p:cBhvr>
                                        <p:cTn id="52" dur="500"/>
                                        <p:tgtEl>
                                          <p:spTgt spid="4">
                                            <p:txEl>
                                              <p:pRg st="2" end="2"/>
                                            </p:txEl>
                                          </p:spTgt>
                                        </p:tgtEl>
                                      </p:cBhvr>
                                    </p:animEffect>
                                    <p:anim calcmode="lin" valueType="num">
                                      <p:cBhvr>
                                        <p:cTn id="5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54" dur="500" fill="hold"/>
                                        <p:tgtEl>
                                          <p:spTgt spid="4">
                                            <p:txEl>
                                              <p:pRg st="2" end="2"/>
                                            </p:txEl>
                                          </p:spTgt>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4">
                                            <p:txEl>
                                              <p:pRg st="3" end="3"/>
                                            </p:txEl>
                                          </p:spTgt>
                                        </p:tgtEl>
                                        <p:attrNameLst>
                                          <p:attrName>style.visibility</p:attrName>
                                        </p:attrNameLst>
                                      </p:cBhvr>
                                      <p:to>
                                        <p:strVal val="visible"/>
                                      </p:to>
                                    </p:set>
                                    <p:animEffect transition="in" filter="fade">
                                      <p:cBhvr>
                                        <p:cTn id="57" dur="500"/>
                                        <p:tgtEl>
                                          <p:spTgt spid="4">
                                            <p:txEl>
                                              <p:pRg st="3" end="3"/>
                                            </p:txEl>
                                          </p:spTgt>
                                        </p:tgtEl>
                                      </p:cBhvr>
                                    </p:animEffect>
                                    <p:anim calcmode="lin" valueType="num">
                                      <p:cBhvr>
                                        <p:cTn id="58"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59" dur="500" fill="hold"/>
                                        <p:tgtEl>
                                          <p:spTgt spid="4">
                                            <p:txEl>
                                              <p:pRg st="3" end="3"/>
                                            </p:txEl>
                                          </p:spTgt>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
                                            <p:txEl>
                                              <p:pRg st="4" end="4"/>
                                            </p:txEl>
                                          </p:spTgt>
                                        </p:tgtEl>
                                        <p:attrNameLst>
                                          <p:attrName>style.visibility</p:attrName>
                                        </p:attrNameLst>
                                      </p:cBhvr>
                                      <p:to>
                                        <p:strVal val="visible"/>
                                      </p:to>
                                    </p:set>
                                    <p:animEffect transition="in" filter="fade">
                                      <p:cBhvr>
                                        <p:cTn id="62" dur="500"/>
                                        <p:tgtEl>
                                          <p:spTgt spid="4">
                                            <p:txEl>
                                              <p:pRg st="4" end="4"/>
                                            </p:txEl>
                                          </p:spTgt>
                                        </p:tgtEl>
                                      </p:cBhvr>
                                    </p:animEffect>
                                    <p:anim calcmode="lin" valueType="num">
                                      <p:cBhvr>
                                        <p:cTn id="6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64" dur="500" fill="hold"/>
                                        <p:tgtEl>
                                          <p:spTgt spid="4">
                                            <p:txEl>
                                              <p:pRg st="4" end="4"/>
                                            </p:tx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
                                            <p:txEl>
                                              <p:pRg st="5" end="5"/>
                                            </p:txEl>
                                          </p:spTgt>
                                        </p:tgtEl>
                                        <p:attrNameLst>
                                          <p:attrName>style.visibility</p:attrName>
                                        </p:attrNameLst>
                                      </p:cBhvr>
                                      <p:to>
                                        <p:strVal val="visible"/>
                                      </p:to>
                                    </p:set>
                                    <p:animEffect transition="in" filter="fade">
                                      <p:cBhvr>
                                        <p:cTn id="67" dur="500"/>
                                        <p:tgtEl>
                                          <p:spTgt spid="4">
                                            <p:txEl>
                                              <p:pRg st="5" end="5"/>
                                            </p:txEl>
                                          </p:spTgt>
                                        </p:tgtEl>
                                      </p:cBhvr>
                                    </p:animEffect>
                                    <p:anim calcmode="lin" valueType="num">
                                      <p:cBhvr>
                                        <p:cTn id="6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69" dur="500" fill="hold"/>
                                        <p:tgtEl>
                                          <p:spTgt spid="4">
                                            <p:txEl>
                                              <p:pRg st="5" end="5"/>
                                            </p:txEl>
                                          </p:spTgt>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
                                            <p:txEl>
                                              <p:pRg st="6" end="6"/>
                                            </p:txEl>
                                          </p:spTgt>
                                        </p:tgtEl>
                                        <p:attrNameLst>
                                          <p:attrName>style.visibility</p:attrName>
                                        </p:attrNameLst>
                                      </p:cBhvr>
                                      <p:to>
                                        <p:strVal val="visible"/>
                                      </p:to>
                                    </p:set>
                                    <p:animEffect transition="in" filter="fade">
                                      <p:cBhvr>
                                        <p:cTn id="72" dur="500"/>
                                        <p:tgtEl>
                                          <p:spTgt spid="4">
                                            <p:txEl>
                                              <p:pRg st="6" end="6"/>
                                            </p:txEl>
                                          </p:spTgt>
                                        </p:tgtEl>
                                      </p:cBhvr>
                                    </p:animEffect>
                                    <p:anim calcmode="lin" valueType="num">
                                      <p:cBhvr>
                                        <p:cTn id="7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74" dur="500" fill="hold"/>
                                        <p:tgtEl>
                                          <p:spTgt spid="4">
                                            <p:txEl>
                                              <p:pRg st="6" end="6"/>
                                            </p:txEl>
                                          </p:spTgt>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
                                            <p:txEl>
                                              <p:pRg st="7" end="7"/>
                                            </p:txEl>
                                          </p:spTgt>
                                        </p:tgtEl>
                                        <p:attrNameLst>
                                          <p:attrName>style.visibility</p:attrName>
                                        </p:attrNameLst>
                                      </p:cBhvr>
                                      <p:to>
                                        <p:strVal val="visible"/>
                                      </p:to>
                                    </p:set>
                                    <p:animEffect transition="in" filter="fade">
                                      <p:cBhvr>
                                        <p:cTn id="77" dur="500"/>
                                        <p:tgtEl>
                                          <p:spTgt spid="4">
                                            <p:txEl>
                                              <p:pRg st="7" end="7"/>
                                            </p:txEl>
                                          </p:spTgt>
                                        </p:tgtEl>
                                      </p:cBhvr>
                                    </p:animEffect>
                                    <p:anim calcmode="lin" valueType="num">
                                      <p:cBhvr>
                                        <p:cTn id="78"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79" dur="5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TM04033925[[fn=Droplet]]</Template>
  <TotalTime>1051</TotalTime>
  <Words>3524</Words>
  <Application>Microsoft Office PowerPoint</Application>
  <PresentationFormat>Widescreen</PresentationFormat>
  <Paragraphs>377</Paragraphs>
  <Slides>44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Calibri</vt:lpstr>
      <vt:lpstr>Trebuchet MS</vt:lpstr>
      <vt:lpstr>Berlin</vt:lpstr>
      <vt:lpstr>Victim Assistance Grants RFP Technical Assistance Workshop</vt:lpstr>
      <vt:lpstr>Housekeeping</vt:lpstr>
      <vt:lpstr>Who is VJA?</vt:lpstr>
      <vt:lpstr>Funding Sources</vt:lpstr>
      <vt:lpstr>Eligible Organizations</vt:lpstr>
      <vt:lpstr>FVPSA</vt:lpstr>
      <vt:lpstr>FVPSA Allowable/Unallowable Expenses</vt:lpstr>
      <vt:lpstr>STOP/VAWA</vt:lpstr>
      <vt:lpstr>STOP Allowable/Unallowable Expenses</vt:lpstr>
      <vt:lpstr>VOCA</vt:lpstr>
      <vt:lpstr>VOCA Allowable/Unallowable Expenses</vt:lpstr>
      <vt:lpstr>IGS Connect</vt:lpstr>
      <vt:lpstr>Users of  IGS Connect</vt:lpstr>
      <vt:lpstr>IGS Connect Homepage</vt:lpstr>
      <vt:lpstr>Initiating an Application</vt:lpstr>
      <vt:lpstr>Accessing Application</vt:lpstr>
      <vt:lpstr>Submitting Application</vt:lpstr>
      <vt:lpstr>Grant Application</vt:lpstr>
      <vt:lpstr>Application Forms</vt:lpstr>
      <vt:lpstr>Project Narrative</vt:lpstr>
      <vt:lpstr>Project Narrative Continued</vt:lpstr>
      <vt:lpstr>Goals &amp; Objectives</vt:lpstr>
      <vt:lpstr>Financial Overview</vt:lpstr>
      <vt:lpstr>Employee Detail Form</vt:lpstr>
      <vt:lpstr>Project Budget &amp; Budget Narrative</vt:lpstr>
      <vt:lpstr>Project Budget &amp; Budget Narrative –  Budget Categories</vt:lpstr>
      <vt:lpstr>Project Budget &amp; Budget Narrative –  Budget Categories Continued</vt:lpstr>
      <vt:lpstr>Match </vt:lpstr>
      <vt:lpstr>Application Review  and Determination Process</vt:lpstr>
      <vt:lpstr>Application Review  and Determination Process Continued </vt:lpstr>
      <vt:lpstr>Victim Justice Assistance Grant Scoring Rubric</vt:lpstr>
      <vt:lpstr>Section 1- Programmatic Review </vt:lpstr>
      <vt:lpstr>Needs Assessment (30 points)</vt:lpstr>
      <vt:lpstr>Applicant Capacity (25 points)</vt:lpstr>
      <vt:lpstr>Population to be Served (15 points)</vt:lpstr>
      <vt:lpstr>Project Activities (40 points)</vt:lpstr>
      <vt:lpstr>Collaboration (40 points)</vt:lpstr>
      <vt:lpstr>Goals &amp; Objectives (10 points)</vt:lpstr>
      <vt:lpstr>Evaluation Plan (10 points)</vt:lpstr>
      <vt:lpstr>Section 2 - Financial Review </vt:lpstr>
      <vt:lpstr>Budget (40 points)</vt:lpstr>
      <vt:lpstr>Sustainability Plan (20 points)</vt:lpstr>
      <vt:lpstr>Important Dates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Victim Assistance Grants RFP Technical Assistance Workshop</dc:title>
  <dc:creator>Brian Lawson</dc:creator>
  <cp:lastModifiedBy>Brian Lawson</cp:lastModifiedBy>
  <cp:revision>67</cp:revision>
  <dcterms:created xsi:type="dcterms:W3CDTF">2019-03-18T20:13:59Z</dcterms:created>
  <dcterms:modified xsi:type="dcterms:W3CDTF">2023-05-03T17:11:29Z</dcterms:modified>
</cp:coreProperties>
</file>